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10287000" cx="18288000"/>
  <p:notesSz cx="6858000" cy="9144000"/>
  <p:embeddedFontLst>
    <p:embeddedFont>
      <p:font typeface="Roboto Thin"/>
      <p:regular r:id="rId33"/>
      <p:bold r:id="rId34"/>
      <p:italic r:id="rId35"/>
      <p:boldItalic r:id="rId36"/>
    </p:embeddedFont>
    <p:embeddedFont>
      <p:font typeface="Roboto"/>
      <p:regular r:id="rId37"/>
      <p:bold r:id="rId38"/>
      <p:italic r:id="rId39"/>
      <p:boldItalic r:id="rId40"/>
    </p:embeddedFont>
    <p:embeddedFont>
      <p:font typeface="Playfair Display"/>
      <p:regular r:id="rId41"/>
      <p:bold r:id="rId42"/>
      <p:italic r:id="rId43"/>
      <p:boldItalic r:id="rId44"/>
    </p:embeddedFont>
    <p:embeddedFont>
      <p:font typeface="Playfair Display Black"/>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PlayfairDisplay-bold.fntdata"/><Relationship Id="rId41" Type="http://schemas.openxmlformats.org/officeDocument/2006/relationships/font" Target="fonts/PlayfairDisplay-regular.fntdata"/><Relationship Id="rId22" Type="http://schemas.openxmlformats.org/officeDocument/2006/relationships/slide" Target="slides/slide17.xml"/><Relationship Id="rId44" Type="http://schemas.openxmlformats.org/officeDocument/2006/relationships/font" Target="fonts/PlayfairDisplay-boldItalic.fntdata"/><Relationship Id="rId21" Type="http://schemas.openxmlformats.org/officeDocument/2006/relationships/slide" Target="slides/slide16.xml"/><Relationship Id="rId43" Type="http://schemas.openxmlformats.org/officeDocument/2006/relationships/font" Target="fonts/PlayfairDisplay-italic.fntdata"/><Relationship Id="rId24" Type="http://schemas.openxmlformats.org/officeDocument/2006/relationships/slide" Target="slides/slide19.xml"/><Relationship Id="rId46" Type="http://schemas.openxmlformats.org/officeDocument/2006/relationships/font" Target="fonts/PlayfairDisplayBlack-boldItalic.fntdata"/><Relationship Id="rId23" Type="http://schemas.openxmlformats.org/officeDocument/2006/relationships/slide" Target="slides/slide18.xml"/><Relationship Id="rId45" Type="http://schemas.openxmlformats.org/officeDocument/2006/relationships/font" Target="fonts/PlayfairDisplay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Thin-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Thin-italic.fntdata"/><Relationship Id="rId12" Type="http://schemas.openxmlformats.org/officeDocument/2006/relationships/slide" Target="slides/slide7.xml"/><Relationship Id="rId34" Type="http://schemas.openxmlformats.org/officeDocument/2006/relationships/font" Target="fonts/RobotoThin-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RobotoThin-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22dee7a06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US"/>
              <a:t>paper is You Are Where You Tweet: A Content-Based Approach to Geo-locating Twitter Users in CIKM 2010.</a:t>
            </a:r>
            <a:endParaRPr/>
          </a:p>
          <a:p>
            <a:pPr indent="-298450" lvl="0" marL="457200" rtl="0" algn="just">
              <a:lnSpc>
                <a:spcPct val="115000"/>
              </a:lnSpc>
              <a:spcBef>
                <a:spcPts val="0"/>
              </a:spcBef>
              <a:spcAft>
                <a:spcPts val="0"/>
              </a:spcAft>
              <a:buSzPts val="1100"/>
              <a:buAutoNum type="arabicPeriod"/>
            </a:pPr>
            <a:r>
              <a:rPr lang="en-US" sz="900">
                <a:solidFill>
                  <a:schemeClr val="dk1"/>
                </a:solidFill>
              </a:rPr>
              <a:t>(1) remove any mentions of other Twitter users, (2) remove any links in the tweet, (3) extract and save hashtags, (4) remove extra whitespace and/or special characters, (5) turn all words into lowercase, and (6) remove any words not in the lexicon</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t/>
            </a:r>
            <a:endParaRPr sz="900">
              <a:solidFill>
                <a:schemeClr val="dk1"/>
              </a:solidFill>
            </a:endParaRPr>
          </a:p>
          <a:p>
            <a:pPr indent="0" lvl="0" marL="0" rtl="0" algn="l">
              <a:spcBef>
                <a:spcPts val="0"/>
              </a:spcBef>
              <a:spcAft>
                <a:spcPts val="0"/>
              </a:spcAft>
              <a:buNone/>
            </a:pPr>
            <a:r>
              <a:t/>
            </a:r>
            <a:endParaRPr/>
          </a:p>
        </p:txBody>
      </p:sp>
      <p:sp>
        <p:nvSpPr>
          <p:cNvPr id="386" name="Google Shape;386;g222dee7a06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41949b285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SzPts val="1100"/>
              <a:buAutoNum type="arabicPeriod"/>
            </a:pPr>
            <a:r>
              <a:rPr lang="en-US" sz="900">
                <a:solidFill>
                  <a:schemeClr val="dk1"/>
                </a:solidFill>
              </a:rPr>
              <a:t>We do this in order to compare the longer term, medium term, and short term impact of the events. We keep the longer term relatively small because we want to prevent other events from confounding our results.</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lang="en-US" sz="900">
                <a:solidFill>
                  <a:schemeClr val="dk1"/>
                </a:solidFill>
              </a:rPr>
              <a:t>We use normal t-test and welch’s t-test, because welch’s t-test is more robust. 5% significance level. For some of our analysis we also further filtered by location.</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lang="en-US" sz="900">
                <a:solidFill>
                  <a:schemeClr val="dk1"/>
                </a:solidFill>
              </a:rPr>
              <a:t>A limitation of our paper is that the keywords are completely arbitrary, using more/better keywords could have lead to more accurate results.</a:t>
            </a:r>
            <a:endParaRPr sz="900">
              <a:solidFill>
                <a:schemeClr val="dk1"/>
              </a:solidFill>
            </a:endParaRPr>
          </a:p>
        </p:txBody>
      </p:sp>
      <p:sp>
        <p:nvSpPr>
          <p:cNvPr id="420" name="Google Shape;420;g241949b2851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41949b28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SzPts val="1100"/>
              <a:buAutoNum type="arabicPeriod"/>
            </a:pPr>
            <a:r>
              <a:rPr lang="en-US" sz="900">
                <a:solidFill>
                  <a:schemeClr val="dk1"/>
                </a:solidFill>
              </a:rPr>
              <a:t>We do this in order to compare the longer term, medium term, and short term impact of the events. We keep the longer term relatively small because we want to prevent other events from confounding our results.</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lang="en-US" sz="900">
                <a:solidFill>
                  <a:schemeClr val="dk1"/>
                </a:solidFill>
              </a:rPr>
              <a:t>We use normal t-test and welch’s t-test, because welch’s t-test is more robust. 5% significance level. For some of our analysis we also further filtered by location.</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lang="en-US" sz="900">
                <a:solidFill>
                  <a:schemeClr val="dk1"/>
                </a:solidFill>
              </a:rPr>
              <a:t>A limitation of our paper is that the keywords are completely arbitrary, using more/better keywords could have lead to more accurate results.</a:t>
            </a:r>
            <a:endParaRPr sz="900">
              <a:solidFill>
                <a:schemeClr val="dk1"/>
              </a:solidFill>
            </a:endParaRPr>
          </a:p>
        </p:txBody>
      </p:sp>
      <p:sp>
        <p:nvSpPr>
          <p:cNvPr id="443" name="Google Shape;443;g241949b285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4188f7a47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SzPts val="1100"/>
              <a:buAutoNum type="arabicPeriod"/>
            </a:pPr>
            <a:r>
              <a:rPr lang="en-US" sz="900">
                <a:solidFill>
                  <a:schemeClr val="dk1"/>
                </a:solidFill>
              </a:rPr>
              <a:t>We do this in order to compare the longer term, medium term, and short term impact of the events. We keep the longer term relatively small because we want to prevent other events from confounding our results.</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lang="en-US" sz="900">
                <a:solidFill>
                  <a:schemeClr val="dk1"/>
                </a:solidFill>
              </a:rPr>
              <a:t>We use normal t-test and welch’s t-test, because welch’s t-test is more robust. 5% significance level. For some of our analysis we also further filtered by location.</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lang="en-US" sz="900">
                <a:solidFill>
                  <a:schemeClr val="dk1"/>
                </a:solidFill>
              </a:rPr>
              <a:t>A limitation of our paper is that the </a:t>
            </a:r>
            <a:r>
              <a:rPr lang="en-US" sz="900">
                <a:solidFill>
                  <a:schemeClr val="dk1"/>
                </a:solidFill>
              </a:rPr>
              <a:t>keywords</a:t>
            </a:r>
            <a:r>
              <a:rPr lang="en-US" sz="900">
                <a:solidFill>
                  <a:schemeClr val="dk1"/>
                </a:solidFill>
              </a:rPr>
              <a:t> are completely arbitrary, using more/better keywords could have lead to more accurate results.</a:t>
            </a:r>
            <a:endParaRPr sz="900">
              <a:solidFill>
                <a:schemeClr val="dk1"/>
              </a:solidFill>
            </a:endParaRPr>
          </a:p>
        </p:txBody>
      </p:sp>
      <p:sp>
        <p:nvSpPr>
          <p:cNvPr id="465" name="Google Shape;465;g24188f7a477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4188f7a47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24188f7a477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4188f7a477_1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Table 8 shows the results of our analysis on the effect of 2</a:t>
            </a:r>
            <a:r>
              <a:rPr b="1" lang="en-US" sz="900">
                <a:solidFill>
                  <a:schemeClr val="dk1"/>
                </a:solidFill>
              </a:rPr>
              <a:t>010 Fort Hood Shooting</a:t>
            </a:r>
            <a:r>
              <a:rPr lang="en-US" sz="900">
                <a:solidFill>
                  <a:schemeClr val="dk1"/>
                </a:solidFill>
              </a:rPr>
              <a:t>, on the happiness of the population. The tables tell us that there is an overall increase in the difference in average happiness before and after the event for all three groups. We believe that these results come from the existence of confounding events like Halloween.</a:t>
            </a:r>
            <a:endParaRPr sz="900">
              <a:solidFill>
                <a:schemeClr val="dk1"/>
              </a:solidFill>
            </a:endParaRPr>
          </a:p>
          <a:p>
            <a:pPr indent="0" lvl="0" marL="0" rtl="0" algn="l">
              <a:spcBef>
                <a:spcPts val="0"/>
              </a:spcBef>
              <a:spcAft>
                <a:spcPts val="0"/>
              </a:spcAft>
              <a:buNone/>
            </a:pPr>
            <a:r>
              <a:t/>
            </a:r>
            <a:endParaRPr>
              <a:solidFill>
                <a:srgbClr val="0B1320"/>
              </a:solidFill>
              <a:latin typeface="Roboto"/>
              <a:ea typeface="Roboto"/>
              <a:cs typeface="Roboto"/>
              <a:sym typeface="Roboto"/>
            </a:endParaRPr>
          </a:p>
        </p:txBody>
      </p:sp>
      <p:sp>
        <p:nvSpPr>
          <p:cNvPr id="565" name="Google Shape;565;g24188f7a477_1_5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4188f7a477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US">
                <a:solidFill>
                  <a:schemeClr val="dk1"/>
                </a:solidFill>
              </a:rPr>
              <a:t>The plot </a:t>
            </a:r>
            <a:r>
              <a:rPr lang="en-US">
                <a:solidFill>
                  <a:schemeClr val="dk1"/>
                </a:solidFill>
              </a:rPr>
              <a:t>shows the average happiness on the 14-day periods before and after the start of the 2009 North American Blizzard</a:t>
            </a:r>
            <a:endParaRPr>
              <a:solidFill>
                <a:schemeClr val="dk1"/>
              </a:solidFill>
            </a:endParaRPr>
          </a:p>
          <a:p>
            <a:pPr indent="0" lvl="0" marL="0" rtl="0" algn="l">
              <a:spcBef>
                <a:spcPts val="100"/>
              </a:spcBef>
              <a:spcAft>
                <a:spcPts val="0"/>
              </a:spcAft>
              <a:buNone/>
            </a:pPr>
            <a:r>
              <a:t/>
            </a:r>
            <a:endParaRPr/>
          </a:p>
          <a:p>
            <a:pPr indent="0" lvl="0" marL="0" rtl="0" algn="l">
              <a:spcBef>
                <a:spcPts val="0"/>
              </a:spcBef>
              <a:spcAft>
                <a:spcPts val="0"/>
              </a:spcAft>
              <a:buNone/>
            </a:pPr>
            <a:r>
              <a:rPr lang="en-US"/>
              <a:t>We can observe that the tweets that contain the key words like “winter” and “storm” have lower happiness compared to the other two groups, which are all tweets, and the tweets that do not have the keyword.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trend was visible for other cases too.</a:t>
            </a:r>
            <a:endParaRPr/>
          </a:p>
        </p:txBody>
      </p:sp>
      <p:sp>
        <p:nvSpPr>
          <p:cNvPr id="588" name="Google Shape;588;g24188f7a477_1_5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188f7a477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Table 8 shows the results of our analysis on the effect of 2</a:t>
            </a:r>
            <a:r>
              <a:rPr b="1" lang="en-US" sz="900">
                <a:solidFill>
                  <a:schemeClr val="dk1"/>
                </a:solidFill>
              </a:rPr>
              <a:t>010 Fort Hood Shooting</a:t>
            </a:r>
            <a:r>
              <a:rPr lang="en-US" sz="900">
                <a:solidFill>
                  <a:schemeClr val="dk1"/>
                </a:solidFill>
              </a:rPr>
              <a:t>, on the happiness of the population. The tables tell us that there is an overall increase in the difference in average happiness before and after the event for all three groups. We believe that these results come from the existence of confounding events like Halloween.</a:t>
            </a:r>
            <a:endParaRPr sz="900">
              <a:solidFill>
                <a:schemeClr val="dk1"/>
              </a:solidFill>
            </a:endParaRPr>
          </a:p>
          <a:p>
            <a:pPr indent="0" lvl="0" marL="0" rtl="0" algn="l">
              <a:spcBef>
                <a:spcPts val="0"/>
              </a:spcBef>
              <a:spcAft>
                <a:spcPts val="0"/>
              </a:spcAft>
              <a:buNone/>
            </a:pPr>
            <a:r>
              <a:t/>
            </a:r>
            <a:endParaRPr>
              <a:solidFill>
                <a:srgbClr val="0B1320"/>
              </a:solidFill>
              <a:latin typeface="Roboto"/>
              <a:ea typeface="Roboto"/>
              <a:cs typeface="Roboto"/>
              <a:sym typeface="Roboto"/>
            </a:endParaRPr>
          </a:p>
        </p:txBody>
      </p:sp>
      <p:sp>
        <p:nvSpPr>
          <p:cNvPr id="607" name="Google Shape;607;g24188f7a477_2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4188f7a47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24188f7a477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4188f7a47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24188f7a477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4188f7a47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24188f7a477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4188f7a477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SzPts val="1100"/>
              <a:buAutoNum type="arabicPeriod"/>
            </a:pPr>
            <a:r>
              <a:rPr lang="en-US" sz="900">
                <a:solidFill>
                  <a:schemeClr val="dk1"/>
                </a:solidFill>
              </a:rPr>
              <a:t>We do this in order to compare the longer term, medium term, and short term impact of the events. We keep the longer term relatively small because we want to prevent other events from confounding our results.</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lang="en-US" sz="900">
                <a:solidFill>
                  <a:schemeClr val="dk1"/>
                </a:solidFill>
              </a:rPr>
              <a:t>We use normal t-test and welch’s t-test, because welch’s t-test is more robust. 5% significance level. For some of our analysis we also further filtered by location.</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lang="en-US" sz="900">
                <a:solidFill>
                  <a:schemeClr val="dk1"/>
                </a:solidFill>
              </a:rPr>
              <a:t>A limitation of our paper is that the keywords are completely arbitrary, using more/better keywords could have lead to more accurate results.</a:t>
            </a:r>
            <a:endParaRPr sz="900">
              <a:solidFill>
                <a:schemeClr val="dk1"/>
              </a:solidFill>
            </a:endParaRPr>
          </a:p>
        </p:txBody>
      </p:sp>
      <p:sp>
        <p:nvSpPr>
          <p:cNvPr id="722" name="Google Shape;722;g24188f7a477_2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4188f7a477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SzPts val="1100"/>
              <a:buAutoNum type="arabicPeriod"/>
            </a:pPr>
            <a:r>
              <a:rPr lang="en-US" sz="900">
                <a:solidFill>
                  <a:schemeClr val="dk1"/>
                </a:solidFill>
              </a:rPr>
              <a:t>We do this in order to compare the longer term, medium term, and short term impact of the events. We keep the longer term relatively small because we want to prevent other events from confounding our results.</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lang="en-US" sz="900">
                <a:solidFill>
                  <a:schemeClr val="dk1"/>
                </a:solidFill>
              </a:rPr>
              <a:t>We use normal t-test and welch’s t-test, because welch’s t-test is more robust. 5% significance level. For some of our analysis we also further filtered by location.</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lang="en-US" sz="900">
                <a:solidFill>
                  <a:schemeClr val="dk1"/>
                </a:solidFill>
              </a:rPr>
              <a:t>A limitation of our paper is that the keywords are completely arbitrary, using more/better keywords could have lead to more accurate results.</a:t>
            </a:r>
            <a:endParaRPr sz="900">
              <a:solidFill>
                <a:schemeClr val="dk1"/>
              </a:solidFill>
            </a:endParaRPr>
          </a:p>
        </p:txBody>
      </p:sp>
      <p:sp>
        <p:nvSpPr>
          <p:cNvPr id="742" name="Google Shape;742;g24188f7a477_2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4188f7a47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4188f7a477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Since self reported assessment of happiness can be costly and misleading, we wanted to assess the happiness retrieve information from texts.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 used the same approach from the paper that we have read.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a:solidFill>
                  <a:schemeClr val="dk1"/>
                </a:solidFill>
              </a:rPr>
              <a:t>The obtained happiness from text sources by using the user scores assigned to individual words, for example this paper uses scores of good-bad, active-passive, and strong-weak on a scale of 1-9 by 0.5 increments, then computing a happiness valence for each word and using a weighted average.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a:solidFill>
                  <a:schemeClr val="dk1"/>
                </a:solidFill>
              </a:rPr>
              <a:t>This paper overall gives a simple, intuitive and effective method for computing the sentiment of larger texts.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a:solidFill>
                  <a:schemeClr val="dk1"/>
                </a:solidFill>
              </a:rPr>
              <a:t>The table is an example of each word assigned to a happiness score.</a:t>
            </a:r>
            <a:endParaRPr>
              <a:solidFill>
                <a:schemeClr val="dk1"/>
              </a:solidFill>
            </a:endParaRPr>
          </a:p>
          <a:p>
            <a:pPr indent="0" lvl="0" marL="0" rtl="0" algn="l">
              <a:spcBef>
                <a:spcPts val="0"/>
              </a:spcBef>
              <a:spcAft>
                <a:spcPts val="0"/>
              </a:spcAft>
              <a:buNone/>
            </a:pPr>
            <a:r>
              <a:t/>
            </a:r>
            <a:endParaRPr/>
          </a:p>
        </p:txBody>
      </p:sp>
      <p:sp>
        <p:nvSpPr>
          <p:cNvPr id="293" name="Google Shape;29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4188f7a47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a:solidFill>
                  <a:schemeClr val="dk1"/>
                </a:solidFill>
              </a:rPr>
              <a:t>Clusters of happy and unhappy people are visible in the network, and the relationship between people’s happiness extends up to three degrees of separation (for</a:t>
            </a:r>
            <a:endParaRPr>
              <a:solidFill>
                <a:schemeClr val="dk1"/>
              </a:solidFill>
            </a:endParaRPr>
          </a:p>
          <a:p>
            <a:pPr indent="0" lvl="0" marL="0" rtl="0" algn="just">
              <a:lnSpc>
                <a:spcPct val="115000"/>
              </a:lnSpc>
              <a:spcBef>
                <a:spcPts val="0"/>
              </a:spcBef>
              <a:spcAft>
                <a:spcPts val="0"/>
              </a:spcAft>
              <a:buNone/>
            </a:pPr>
            <a:r>
              <a:rPr lang="en-US">
                <a:solidFill>
                  <a:schemeClr val="dk1"/>
                </a:solidFill>
              </a:rPr>
              <a:t>example, to the friends of one’s friends’ friends). People who are surrounded by many happy people and those who are central in the network are more likely to become happy in the future.</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n-US">
                <a:solidFill>
                  <a:schemeClr val="dk1"/>
                </a:solidFill>
              </a:rPr>
              <a:t>Lines between nodes indicate relationship blue shades indicate least happy and yellow shades indicate most happy (shades of green are intermediate)</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n-US">
                <a:solidFill>
                  <a:schemeClr val="dk1"/>
                </a:solidFill>
              </a:rPr>
              <a:t>Based upon the result of this paper, we expect that the catastrophic events will have an impact on the overall happiness of groups on Twitter as the users are connected to each other.</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320" name="Google Shape;320;g24188f7a477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1320"/>
        </a:solidFill>
      </p:bgPr>
    </p:bg>
    <p:spTree>
      <p:nvGrpSpPr>
        <p:cNvPr id="83"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cap="flat" cmpd="sng" w="38100">
            <a:solidFill>
              <a:srgbClr val="4DA1A9"/>
            </a:solidFill>
            <a:prstDash val="solid"/>
            <a:round/>
            <a:headEnd len="sm" w="sm" type="none"/>
            <a:tailEnd len="sm" w="sm" type="none"/>
          </a:ln>
        </p:spPr>
      </p:cxnSp>
      <p:cxnSp>
        <p:nvCxnSpPr>
          <p:cNvPr id="85" name="Google Shape;85;p13"/>
          <p:cNvCxnSpPr/>
          <p:nvPr/>
        </p:nvCxnSpPr>
        <p:spPr>
          <a:xfrm rot="-5400000">
            <a:off x="-3091580" y="4175120"/>
            <a:ext cx="13354541" cy="0"/>
          </a:xfrm>
          <a:prstGeom prst="straightConnector1">
            <a:avLst/>
          </a:prstGeom>
          <a:noFill/>
          <a:ln cap="flat" cmpd="sng" w="38100">
            <a:solidFill>
              <a:srgbClr val="FF9F1C"/>
            </a:solidFill>
            <a:prstDash val="solid"/>
            <a:round/>
            <a:headEnd len="sm" w="sm" type="none"/>
            <a:tailEnd len="sm" w="sm" type="none"/>
          </a:ln>
        </p:spPr>
      </p:cxnSp>
      <p:cxnSp>
        <p:nvCxnSpPr>
          <p:cNvPr id="86" name="Google Shape;86;p13"/>
          <p:cNvCxnSpPr/>
          <p:nvPr/>
        </p:nvCxnSpPr>
        <p:spPr>
          <a:xfrm rot="-5400000">
            <a:off x="-2016971" y="4327520"/>
            <a:ext cx="13354541" cy="0"/>
          </a:xfrm>
          <a:prstGeom prst="straightConnector1">
            <a:avLst/>
          </a:prstGeom>
          <a:noFill/>
          <a:ln cap="flat" cmpd="sng" w="38100">
            <a:solidFill>
              <a:srgbClr val="6874E8"/>
            </a:solidFill>
            <a:prstDash val="solid"/>
            <a:round/>
            <a:headEnd len="sm" w="sm" type="none"/>
            <a:tailEnd len="sm" w="sm" type="none"/>
          </a:ln>
        </p:spPr>
      </p:cxnSp>
      <p:grpSp>
        <p:nvGrpSpPr>
          <p:cNvPr id="87" name="Google Shape;87;p13"/>
          <p:cNvGrpSpPr/>
          <p:nvPr/>
        </p:nvGrpSpPr>
        <p:grpSpPr>
          <a:xfrm>
            <a:off x="1028700" y="884039"/>
            <a:ext cx="16230600" cy="8374261"/>
            <a:chOff x="0" y="-38100"/>
            <a:chExt cx="4274726" cy="2205567"/>
          </a:xfrm>
        </p:grpSpPr>
        <p:sp>
          <p:nvSpPr>
            <p:cNvPr id="88" name="Google Shape;88;p13"/>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 name="Google Shape;90;p13"/>
          <p:cNvSpPr txBox="1"/>
          <p:nvPr/>
        </p:nvSpPr>
        <p:spPr>
          <a:xfrm>
            <a:off x="1592374" y="2179550"/>
            <a:ext cx="13583400" cy="6256200"/>
          </a:xfrm>
          <a:prstGeom prst="rect">
            <a:avLst/>
          </a:prstGeom>
          <a:noFill/>
          <a:ln>
            <a:noFill/>
          </a:ln>
        </p:spPr>
        <p:txBody>
          <a:bodyPr anchorCtr="0" anchor="t" bIns="0" lIns="0" spcFirstLastPara="1" rIns="0" wrap="square" tIns="0">
            <a:spAutoFit/>
          </a:bodyPr>
          <a:lstStyle/>
          <a:p>
            <a:pPr indent="0" lvl="0" marL="0" marR="0" rtl="0" algn="l">
              <a:lnSpc>
                <a:spcPct val="119998"/>
              </a:lnSpc>
              <a:spcBef>
                <a:spcPts val="0"/>
              </a:spcBef>
              <a:spcAft>
                <a:spcPts val="0"/>
              </a:spcAft>
              <a:buClr>
                <a:srgbClr val="000000"/>
              </a:buClr>
              <a:buFont typeface="Arial"/>
              <a:buNone/>
            </a:pPr>
            <a:r>
              <a:rPr lang="en-US" sz="8836">
                <a:solidFill>
                  <a:srgbClr val="0B1320"/>
                </a:solidFill>
                <a:latin typeface="Playfair Display Black"/>
                <a:ea typeface="Playfair Display Black"/>
                <a:cs typeface="Playfair Display Black"/>
                <a:sym typeface="Playfair Display Black"/>
              </a:rPr>
              <a:t>Measuring Changes in Twitter User Happiness in Response to Catastrophic Events</a:t>
            </a:r>
            <a:endParaRPr sz="1000"/>
          </a:p>
        </p:txBody>
      </p:sp>
      <p:grpSp>
        <p:nvGrpSpPr>
          <p:cNvPr id="91" name="Google Shape;91;p13"/>
          <p:cNvGrpSpPr/>
          <p:nvPr/>
        </p:nvGrpSpPr>
        <p:grpSpPr>
          <a:xfrm>
            <a:off x="12385106" y="6084623"/>
            <a:ext cx="4476247" cy="5509227"/>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01" name="Google Shape;101;p13"/>
          <p:cNvCxnSpPr/>
          <p:nvPr/>
        </p:nvCxnSpPr>
        <p:spPr>
          <a:xfrm>
            <a:off x="1592374" y="1883323"/>
            <a:ext cx="13354541" cy="0"/>
          </a:xfrm>
          <a:prstGeom prst="straightConnector1">
            <a:avLst/>
          </a:prstGeom>
          <a:noFill/>
          <a:ln cap="flat" cmpd="sng" w="38100">
            <a:solidFill>
              <a:srgbClr val="0B1320"/>
            </a:solidFill>
            <a:prstDash val="solid"/>
            <a:round/>
            <a:headEnd len="sm" w="sm" type="none"/>
            <a:tailEnd len="sm" w="sm" type="none"/>
          </a:ln>
        </p:spPr>
      </p:cxnSp>
      <p:grpSp>
        <p:nvGrpSpPr>
          <p:cNvPr id="102" name="Google Shape;102;p13"/>
          <p:cNvGrpSpPr/>
          <p:nvPr/>
        </p:nvGrpSpPr>
        <p:grpSpPr>
          <a:xfrm>
            <a:off x="15328896" y="1678999"/>
            <a:ext cx="406823" cy="408647"/>
            <a:chOff x="1813" y="0"/>
            <a:chExt cx="809173" cy="812800"/>
          </a:xfrm>
        </p:grpSpPr>
        <p:sp>
          <p:nvSpPr>
            <p:cNvPr id="103" name="Google Shape;103;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 name="Google Shape;105;p13"/>
          <p:cNvGrpSpPr/>
          <p:nvPr/>
        </p:nvGrpSpPr>
        <p:grpSpPr>
          <a:xfrm>
            <a:off x="15892570" y="1678999"/>
            <a:ext cx="406823" cy="408647"/>
            <a:chOff x="1813" y="0"/>
            <a:chExt cx="809173" cy="812800"/>
          </a:xfrm>
        </p:grpSpPr>
        <p:sp>
          <p:nvSpPr>
            <p:cNvPr id="106" name="Google Shape;106;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 name="Google Shape;108;p13"/>
          <p:cNvGrpSpPr/>
          <p:nvPr/>
        </p:nvGrpSpPr>
        <p:grpSpPr>
          <a:xfrm>
            <a:off x="16453618" y="1678999"/>
            <a:ext cx="406823" cy="408647"/>
            <a:chOff x="1813" y="0"/>
            <a:chExt cx="809173" cy="812800"/>
          </a:xfrm>
        </p:grpSpPr>
        <p:sp>
          <p:nvSpPr>
            <p:cNvPr id="109" name="Google Shape;109;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22"/>
          <p:cNvPicPr preferRelativeResize="0"/>
          <p:nvPr/>
        </p:nvPicPr>
        <p:blipFill rotWithShape="1">
          <a:blip r:embed="rId3">
            <a:alphaModFix/>
          </a:blip>
          <a:srcRect b="12495" l="0" r="0" t="12502"/>
          <a:stretch/>
        </p:blipFill>
        <p:spPr>
          <a:xfrm>
            <a:off x="0" y="0"/>
            <a:ext cx="18288000" cy="10286999"/>
          </a:xfrm>
          <a:prstGeom prst="rect">
            <a:avLst/>
          </a:prstGeom>
          <a:noFill/>
          <a:ln>
            <a:noFill/>
          </a:ln>
        </p:spPr>
      </p:pic>
      <p:grpSp>
        <p:nvGrpSpPr>
          <p:cNvPr id="389" name="Google Shape;389;p22"/>
          <p:cNvGrpSpPr/>
          <p:nvPr/>
        </p:nvGrpSpPr>
        <p:grpSpPr>
          <a:xfrm>
            <a:off x="407756" y="3900534"/>
            <a:ext cx="5660320" cy="5535079"/>
            <a:chOff x="0" y="-38100"/>
            <a:chExt cx="1490774" cy="1457789"/>
          </a:xfrm>
        </p:grpSpPr>
        <p:sp>
          <p:nvSpPr>
            <p:cNvPr id="390" name="Google Shape;390;p22"/>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2" name="Google Shape;392;p22"/>
          <p:cNvGrpSpPr/>
          <p:nvPr/>
        </p:nvGrpSpPr>
        <p:grpSpPr>
          <a:xfrm>
            <a:off x="6313859" y="3900534"/>
            <a:ext cx="5660320" cy="5535079"/>
            <a:chOff x="0" y="-38100"/>
            <a:chExt cx="1490774" cy="1457789"/>
          </a:xfrm>
        </p:grpSpPr>
        <p:sp>
          <p:nvSpPr>
            <p:cNvPr id="393" name="Google Shape;393;p22"/>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5" name="Google Shape;395;p22"/>
          <p:cNvGrpSpPr/>
          <p:nvPr/>
        </p:nvGrpSpPr>
        <p:grpSpPr>
          <a:xfrm>
            <a:off x="12219962" y="3900534"/>
            <a:ext cx="5660320" cy="5535079"/>
            <a:chOff x="0" y="-38100"/>
            <a:chExt cx="1490774" cy="1457789"/>
          </a:xfrm>
        </p:grpSpPr>
        <p:sp>
          <p:nvSpPr>
            <p:cNvPr id="396" name="Google Shape;396;p22"/>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8" name="Google Shape;398;p22"/>
          <p:cNvGrpSpPr/>
          <p:nvPr/>
        </p:nvGrpSpPr>
        <p:grpSpPr>
          <a:xfrm>
            <a:off x="742500" y="4818946"/>
            <a:ext cx="5023125" cy="4090928"/>
            <a:chOff x="-381588" y="-57150"/>
            <a:chExt cx="6697500" cy="5454571"/>
          </a:xfrm>
        </p:grpSpPr>
        <p:sp>
          <p:nvSpPr>
            <p:cNvPr id="399" name="Google Shape;399;p22"/>
            <p:cNvSpPr txBox="1"/>
            <p:nvPr/>
          </p:nvSpPr>
          <p:spPr>
            <a:xfrm>
              <a:off x="0" y="-57150"/>
              <a:ext cx="5891100" cy="1108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400">
                  <a:solidFill>
                    <a:srgbClr val="0B1320"/>
                  </a:solidFill>
                  <a:latin typeface="Playfair Display Black"/>
                  <a:ea typeface="Playfair Display Black"/>
                  <a:cs typeface="Playfair Display Black"/>
                  <a:sym typeface="Playfair Display Black"/>
                </a:rPr>
                <a:t>Datasets</a:t>
              </a:r>
              <a:endParaRPr/>
            </a:p>
          </p:txBody>
        </p:sp>
        <p:sp>
          <p:nvSpPr>
            <p:cNvPr id="400" name="Google Shape;400;p22"/>
            <p:cNvSpPr txBox="1"/>
            <p:nvPr/>
          </p:nvSpPr>
          <p:spPr>
            <a:xfrm>
              <a:off x="-381588" y="1366621"/>
              <a:ext cx="6697500" cy="4030800"/>
            </a:xfrm>
            <a:prstGeom prst="rect">
              <a:avLst/>
            </a:prstGeom>
            <a:noFill/>
            <a:ln>
              <a:noFill/>
            </a:ln>
          </p:spPr>
          <p:txBody>
            <a:bodyPr anchorCtr="0" anchor="t" bIns="0" lIns="0" spcFirstLastPara="1" rIns="0" wrap="square" tIns="0">
              <a:spAutoFit/>
            </a:bodyPr>
            <a:lstStyle/>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Merged the two datasets used by</a:t>
              </a:r>
              <a:r>
                <a:rPr b="0" i="0" lang="en-US" sz="3200" u="none" cap="none" strike="noStrike">
                  <a:solidFill>
                    <a:srgbClr val="0B1320"/>
                  </a:solidFill>
                  <a:latin typeface="Roboto"/>
                  <a:ea typeface="Roboto"/>
                  <a:cs typeface="Roboto"/>
                  <a:sym typeface="Roboto"/>
                </a:rPr>
                <a:t> [1]</a:t>
              </a:r>
              <a:endParaRPr b="0" i="0" sz="3200" u="none" cap="none" strike="noStrike">
                <a:solidFill>
                  <a:srgbClr val="0B1320"/>
                </a:solidFill>
                <a:latin typeface="Roboto"/>
                <a:ea typeface="Roboto"/>
                <a:cs typeface="Roboto"/>
                <a:sym typeface="Roboto"/>
              </a:endParaRPr>
            </a:p>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Datasets included user location and tweet data.</a:t>
              </a:r>
              <a:endParaRPr sz="3200">
                <a:solidFill>
                  <a:srgbClr val="0B1320"/>
                </a:solidFill>
                <a:latin typeface="Roboto"/>
                <a:ea typeface="Roboto"/>
                <a:cs typeface="Roboto"/>
                <a:sym typeface="Roboto"/>
              </a:endParaRPr>
            </a:p>
            <a:p>
              <a:pPr indent="0" lvl="0" marL="457200" marR="0" rtl="0" algn="l">
                <a:lnSpc>
                  <a:spcPct val="130000"/>
                </a:lnSpc>
                <a:spcBef>
                  <a:spcPts val="0"/>
                </a:spcBef>
                <a:spcAft>
                  <a:spcPts val="0"/>
                </a:spcAft>
                <a:buNone/>
              </a:pPr>
              <a:r>
                <a:t/>
              </a:r>
              <a:endParaRPr sz="3000">
                <a:solidFill>
                  <a:srgbClr val="0B1320"/>
                </a:solidFill>
                <a:latin typeface="Roboto"/>
                <a:ea typeface="Roboto"/>
                <a:cs typeface="Roboto"/>
                <a:sym typeface="Roboto"/>
              </a:endParaRPr>
            </a:p>
          </p:txBody>
        </p:sp>
      </p:grpSp>
      <p:sp>
        <p:nvSpPr>
          <p:cNvPr id="401" name="Google Shape;401;p22"/>
          <p:cNvSpPr txBox="1"/>
          <p:nvPr/>
        </p:nvSpPr>
        <p:spPr>
          <a:xfrm>
            <a:off x="407756" y="1247948"/>
            <a:ext cx="11566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M</a:t>
            </a:r>
            <a:r>
              <a:rPr b="0" i="0" lang="en-US" sz="9000" u="none" cap="none" strike="noStrike">
                <a:solidFill>
                  <a:srgbClr val="0B1320"/>
                </a:solidFill>
                <a:latin typeface="Playfair Display Black"/>
                <a:ea typeface="Playfair Display Black"/>
                <a:cs typeface="Playfair Display Black"/>
                <a:sym typeface="Playfair Display Black"/>
              </a:rPr>
              <a:t>ethod</a:t>
            </a:r>
            <a:r>
              <a:rPr lang="en-US" sz="9000">
                <a:solidFill>
                  <a:srgbClr val="0B1320"/>
                </a:solidFill>
                <a:latin typeface="Playfair Display Black"/>
                <a:ea typeface="Playfair Display Black"/>
                <a:cs typeface="Playfair Display Black"/>
                <a:sym typeface="Playfair Display Black"/>
              </a:rPr>
              <a:t>s</a:t>
            </a:r>
            <a:endParaRPr/>
          </a:p>
        </p:txBody>
      </p:sp>
      <p:grpSp>
        <p:nvGrpSpPr>
          <p:cNvPr id="402" name="Google Shape;402;p22"/>
          <p:cNvGrpSpPr/>
          <p:nvPr/>
        </p:nvGrpSpPr>
        <p:grpSpPr>
          <a:xfrm>
            <a:off x="6651350" y="4818947"/>
            <a:ext cx="5023125" cy="3486904"/>
            <a:chOff x="-377937" y="-57150"/>
            <a:chExt cx="6697500" cy="4649205"/>
          </a:xfrm>
        </p:grpSpPr>
        <p:sp>
          <p:nvSpPr>
            <p:cNvPr id="403" name="Google Shape;403;p22"/>
            <p:cNvSpPr txBox="1"/>
            <p:nvPr/>
          </p:nvSpPr>
          <p:spPr>
            <a:xfrm>
              <a:off x="0" y="-57150"/>
              <a:ext cx="5891100" cy="1108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400">
                  <a:solidFill>
                    <a:srgbClr val="0B1320"/>
                  </a:solidFill>
                  <a:latin typeface="Playfair Display Black"/>
                  <a:ea typeface="Playfair Display Black"/>
                  <a:cs typeface="Playfair Display Black"/>
                  <a:sym typeface="Playfair Display Black"/>
                </a:rPr>
                <a:t>Cleaning</a:t>
              </a:r>
              <a:endParaRPr/>
            </a:p>
          </p:txBody>
        </p:sp>
        <p:sp>
          <p:nvSpPr>
            <p:cNvPr id="404" name="Google Shape;404;p22"/>
            <p:cNvSpPr txBox="1"/>
            <p:nvPr/>
          </p:nvSpPr>
          <p:spPr>
            <a:xfrm>
              <a:off x="-377937" y="1373955"/>
              <a:ext cx="6697500" cy="3218100"/>
            </a:xfrm>
            <a:prstGeom prst="rect">
              <a:avLst/>
            </a:prstGeom>
            <a:noFill/>
            <a:ln>
              <a:noFill/>
            </a:ln>
          </p:spPr>
          <p:txBody>
            <a:bodyPr anchorCtr="0" anchor="t" bIns="0" lIns="0" spcFirstLastPara="1" rIns="0" wrap="square" tIns="0">
              <a:spAutoFit/>
            </a:bodyPr>
            <a:lstStyle/>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Created a pipeline to clean tweets</a:t>
              </a:r>
              <a:endParaRPr sz="3200">
                <a:solidFill>
                  <a:srgbClr val="0B1320"/>
                </a:solidFill>
                <a:latin typeface="Roboto"/>
                <a:ea typeface="Roboto"/>
                <a:cs typeface="Roboto"/>
                <a:sym typeface="Roboto"/>
              </a:endParaRPr>
            </a:p>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Mildly computationally intensive</a:t>
              </a:r>
              <a:endParaRPr sz="3200">
                <a:solidFill>
                  <a:srgbClr val="0B1320"/>
                </a:solidFill>
                <a:latin typeface="Roboto"/>
                <a:ea typeface="Roboto"/>
                <a:cs typeface="Roboto"/>
                <a:sym typeface="Roboto"/>
              </a:endParaRPr>
            </a:p>
          </p:txBody>
        </p:sp>
      </p:grpSp>
      <p:grpSp>
        <p:nvGrpSpPr>
          <p:cNvPr id="405" name="Google Shape;405;p22"/>
          <p:cNvGrpSpPr/>
          <p:nvPr/>
        </p:nvGrpSpPr>
        <p:grpSpPr>
          <a:xfrm>
            <a:off x="12522400" y="4818947"/>
            <a:ext cx="5023125" cy="3486904"/>
            <a:chOff x="-424674" y="-57150"/>
            <a:chExt cx="6697500" cy="4649205"/>
          </a:xfrm>
        </p:grpSpPr>
        <p:sp>
          <p:nvSpPr>
            <p:cNvPr id="406" name="Google Shape;406;p22"/>
            <p:cNvSpPr txBox="1"/>
            <p:nvPr/>
          </p:nvSpPr>
          <p:spPr>
            <a:xfrm>
              <a:off x="0" y="-57150"/>
              <a:ext cx="5891100" cy="1108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400">
                  <a:solidFill>
                    <a:srgbClr val="0B1320"/>
                  </a:solidFill>
                  <a:latin typeface="Playfair Display Black"/>
                  <a:ea typeface="Playfair Display Black"/>
                  <a:cs typeface="Playfair Display Black"/>
                  <a:sym typeface="Playfair Display Black"/>
                </a:rPr>
                <a:t>Scoring</a:t>
              </a:r>
              <a:endParaRPr/>
            </a:p>
          </p:txBody>
        </p:sp>
        <p:sp>
          <p:nvSpPr>
            <p:cNvPr id="407" name="Google Shape;407;p22"/>
            <p:cNvSpPr txBox="1"/>
            <p:nvPr/>
          </p:nvSpPr>
          <p:spPr>
            <a:xfrm>
              <a:off x="-424674" y="1373955"/>
              <a:ext cx="6697500" cy="3218100"/>
            </a:xfrm>
            <a:prstGeom prst="rect">
              <a:avLst/>
            </a:prstGeom>
            <a:noFill/>
            <a:ln>
              <a:noFill/>
            </a:ln>
          </p:spPr>
          <p:txBody>
            <a:bodyPr anchorCtr="0" anchor="t" bIns="0" lIns="0" spcFirstLastPara="1" rIns="0" wrap="square" tIns="0">
              <a:spAutoFit/>
            </a:bodyPr>
            <a:lstStyle/>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Scored tweet happiness on a scale from 1-9</a:t>
              </a:r>
              <a:endParaRPr sz="3200">
                <a:solidFill>
                  <a:srgbClr val="0B1320"/>
                </a:solidFill>
                <a:latin typeface="Roboto"/>
                <a:ea typeface="Roboto"/>
                <a:cs typeface="Roboto"/>
                <a:sym typeface="Roboto"/>
              </a:endParaRPr>
            </a:p>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Very </a:t>
              </a:r>
              <a:r>
                <a:rPr lang="en-US" sz="3200">
                  <a:solidFill>
                    <a:srgbClr val="0B1320"/>
                  </a:solidFill>
                  <a:latin typeface="Roboto"/>
                  <a:ea typeface="Roboto"/>
                  <a:cs typeface="Roboto"/>
                  <a:sym typeface="Roboto"/>
                </a:rPr>
                <a:t>computationally intensive</a:t>
              </a:r>
              <a:endParaRPr sz="3200">
                <a:solidFill>
                  <a:srgbClr val="0B1320"/>
                </a:solidFill>
                <a:latin typeface="Roboto"/>
                <a:ea typeface="Roboto"/>
                <a:cs typeface="Roboto"/>
                <a:sym typeface="Roboto"/>
              </a:endParaRPr>
            </a:p>
          </p:txBody>
        </p:sp>
      </p:grpSp>
      <p:cxnSp>
        <p:nvCxnSpPr>
          <p:cNvPr id="408" name="Google Shape;408;p22"/>
          <p:cNvCxnSpPr/>
          <p:nvPr/>
        </p:nvCxnSpPr>
        <p:spPr>
          <a:xfrm>
            <a:off x="8430831" y="2138071"/>
            <a:ext cx="7321800" cy="0"/>
          </a:xfrm>
          <a:prstGeom prst="straightConnector1">
            <a:avLst/>
          </a:prstGeom>
          <a:noFill/>
          <a:ln cap="flat" cmpd="sng" w="38100">
            <a:solidFill>
              <a:srgbClr val="0B1320"/>
            </a:solidFill>
            <a:prstDash val="solid"/>
            <a:round/>
            <a:headEnd len="sm" w="sm" type="none"/>
            <a:tailEnd len="sm" w="sm" type="none"/>
          </a:ln>
        </p:spPr>
      </p:cxnSp>
      <p:grpSp>
        <p:nvGrpSpPr>
          <p:cNvPr id="409" name="Google Shape;409;p22"/>
          <p:cNvGrpSpPr/>
          <p:nvPr/>
        </p:nvGrpSpPr>
        <p:grpSpPr>
          <a:xfrm>
            <a:off x="16347787" y="1933748"/>
            <a:ext cx="406852" cy="408676"/>
            <a:chOff x="1813" y="0"/>
            <a:chExt cx="809173" cy="812800"/>
          </a:xfrm>
        </p:grpSpPr>
        <p:sp>
          <p:nvSpPr>
            <p:cNvPr id="410" name="Google Shape;410;p2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2" name="Google Shape;412;p22"/>
          <p:cNvGrpSpPr/>
          <p:nvPr/>
        </p:nvGrpSpPr>
        <p:grpSpPr>
          <a:xfrm>
            <a:off x="16911461" y="1933748"/>
            <a:ext cx="406852" cy="408676"/>
            <a:chOff x="1813" y="0"/>
            <a:chExt cx="809173" cy="812800"/>
          </a:xfrm>
        </p:grpSpPr>
        <p:sp>
          <p:nvSpPr>
            <p:cNvPr id="413" name="Google Shape;413;p2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5" name="Google Shape;415;p22"/>
          <p:cNvGrpSpPr/>
          <p:nvPr/>
        </p:nvGrpSpPr>
        <p:grpSpPr>
          <a:xfrm>
            <a:off x="17472509" y="1933748"/>
            <a:ext cx="406852" cy="408676"/>
            <a:chOff x="1813" y="0"/>
            <a:chExt cx="809173" cy="812800"/>
          </a:xfrm>
        </p:grpSpPr>
        <p:sp>
          <p:nvSpPr>
            <p:cNvPr id="416" name="Google Shape;416;p2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23"/>
          <p:cNvPicPr preferRelativeResize="0"/>
          <p:nvPr/>
        </p:nvPicPr>
        <p:blipFill rotWithShape="1">
          <a:blip r:embed="rId3">
            <a:alphaModFix/>
          </a:blip>
          <a:srcRect b="12495" l="0" r="0" t="12502"/>
          <a:stretch/>
        </p:blipFill>
        <p:spPr>
          <a:xfrm>
            <a:off x="18913" y="0"/>
            <a:ext cx="18288000" cy="10286999"/>
          </a:xfrm>
          <a:prstGeom prst="rect">
            <a:avLst/>
          </a:prstGeom>
          <a:noFill/>
          <a:ln>
            <a:noFill/>
          </a:ln>
        </p:spPr>
      </p:pic>
      <p:grpSp>
        <p:nvGrpSpPr>
          <p:cNvPr id="423" name="Google Shape;423;p23"/>
          <p:cNvGrpSpPr/>
          <p:nvPr/>
        </p:nvGrpSpPr>
        <p:grpSpPr>
          <a:xfrm>
            <a:off x="407750" y="2633351"/>
            <a:ext cx="17471573" cy="6802189"/>
            <a:chOff x="0" y="-38100"/>
            <a:chExt cx="1490774" cy="1457789"/>
          </a:xfrm>
        </p:grpSpPr>
        <p:sp>
          <p:nvSpPr>
            <p:cNvPr id="424" name="Google Shape;424;p23"/>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6" name="Google Shape;426;p23"/>
          <p:cNvGrpSpPr/>
          <p:nvPr/>
        </p:nvGrpSpPr>
        <p:grpSpPr>
          <a:xfrm>
            <a:off x="780300" y="2976524"/>
            <a:ext cx="14972320" cy="5560402"/>
            <a:chOff x="-331189" y="-739883"/>
            <a:chExt cx="6277439" cy="5763867"/>
          </a:xfrm>
        </p:grpSpPr>
        <p:sp>
          <p:nvSpPr>
            <p:cNvPr id="427" name="Google Shape;427;p23"/>
            <p:cNvSpPr txBox="1"/>
            <p:nvPr/>
          </p:nvSpPr>
          <p:spPr>
            <a:xfrm>
              <a:off x="-276350" y="-739883"/>
              <a:ext cx="6222600" cy="8616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400">
                  <a:solidFill>
                    <a:srgbClr val="0B1320"/>
                  </a:solidFill>
                  <a:latin typeface="Playfair Display Black"/>
                  <a:ea typeface="Playfair Display Black"/>
                  <a:cs typeface="Playfair Display Black"/>
                  <a:sym typeface="Playfair Display Black"/>
                </a:rPr>
                <a:t>Datasets</a:t>
              </a:r>
              <a:endParaRPr/>
            </a:p>
          </p:txBody>
        </p:sp>
        <p:sp>
          <p:nvSpPr>
            <p:cNvPr id="428" name="Google Shape;428;p23"/>
            <p:cNvSpPr txBox="1"/>
            <p:nvPr/>
          </p:nvSpPr>
          <p:spPr>
            <a:xfrm>
              <a:off x="-331189" y="530884"/>
              <a:ext cx="2852400" cy="4493100"/>
            </a:xfrm>
            <a:prstGeom prst="rect">
              <a:avLst/>
            </a:prstGeom>
            <a:noFill/>
            <a:ln>
              <a:noFill/>
            </a:ln>
          </p:spPr>
          <p:txBody>
            <a:bodyPr anchorCtr="0" anchor="t" bIns="0" lIns="0" spcFirstLastPara="1" rIns="0" wrap="square" tIns="0">
              <a:spAutoFit/>
            </a:bodyPr>
            <a:lstStyle/>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Data was collected from September 9th, 2006 to March 17th, 2010, with the frequency of collection increasing over time</a:t>
              </a:r>
              <a:endParaRPr sz="3200">
                <a:solidFill>
                  <a:srgbClr val="0B1320"/>
                </a:solidFill>
                <a:latin typeface="Roboto"/>
                <a:ea typeface="Roboto"/>
                <a:cs typeface="Roboto"/>
                <a:sym typeface="Roboto"/>
              </a:endParaRPr>
            </a:p>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This data is a joining of 4 twitter datasets used by [1] as machine learning training and test sets</a:t>
              </a:r>
              <a:endParaRPr sz="3200">
                <a:solidFill>
                  <a:srgbClr val="0B1320"/>
                </a:solidFill>
                <a:latin typeface="Roboto"/>
                <a:ea typeface="Roboto"/>
                <a:cs typeface="Roboto"/>
                <a:sym typeface="Roboto"/>
              </a:endParaRPr>
            </a:p>
          </p:txBody>
        </p:sp>
      </p:grpSp>
      <p:sp>
        <p:nvSpPr>
          <p:cNvPr id="429" name="Google Shape;429;p23"/>
          <p:cNvSpPr txBox="1"/>
          <p:nvPr/>
        </p:nvSpPr>
        <p:spPr>
          <a:xfrm>
            <a:off x="407756" y="1247948"/>
            <a:ext cx="11566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M</a:t>
            </a:r>
            <a:r>
              <a:rPr b="0" i="0" lang="en-US" sz="9000" u="none" cap="none" strike="noStrike">
                <a:solidFill>
                  <a:srgbClr val="0B1320"/>
                </a:solidFill>
                <a:latin typeface="Playfair Display Black"/>
                <a:ea typeface="Playfair Display Black"/>
                <a:cs typeface="Playfair Display Black"/>
                <a:sym typeface="Playfair Display Black"/>
              </a:rPr>
              <a:t>ethod</a:t>
            </a:r>
            <a:r>
              <a:rPr lang="en-US" sz="9000">
                <a:solidFill>
                  <a:srgbClr val="0B1320"/>
                </a:solidFill>
                <a:latin typeface="Playfair Display Black"/>
                <a:ea typeface="Playfair Display Black"/>
                <a:cs typeface="Playfair Display Black"/>
                <a:sym typeface="Playfair Display Black"/>
              </a:rPr>
              <a:t>s</a:t>
            </a:r>
            <a:endParaRPr/>
          </a:p>
        </p:txBody>
      </p:sp>
      <p:cxnSp>
        <p:nvCxnSpPr>
          <p:cNvPr id="430" name="Google Shape;430;p23"/>
          <p:cNvCxnSpPr/>
          <p:nvPr/>
        </p:nvCxnSpPr>
        <p:spPr>
          <a:xfrm>
            <a:off x="8430831" y="2138071"/>
            <a:ext cx="7321800" cy="0"/>
          </a:xfrm>
          <a:prstGeom prst="straightConnector1">
            <a:avLst/>
          </a:prstGeom>
          <a:noFill/>
          <a:ln cap="flat" cmpd="sng" w="38100">
            <a:solidFill>
              <a:srgbClr val="0B1320"/>
            </a:solidFill>
            <a:prstDash val="solid"/>
            <a:round/>
            <a:headEnd len="sm" w="sm" type="none"/>
            <a:tailEnd len="sm" w="sm" type="none"/>
          </a:ln>
        </p:spPr>
      </p:cxnSp>
      <p:grpSp>
        <p:nvGrpSpPr>
          <p:cNvPr id="431" name="Google Shape;431;p23"/>
          <p:cNvGrpSpPr/>
          <p:nvPr/>
        </p:nvGrpSpPr>
        <p:grpSpPr>
          <a:xfrm>
            <a:off x="16347787" y="1933748"/>
            <a:ext cx="406852" cy="408676"/>
            <a:chOff x="1813" y="0"/>
            <a:chExt cx="809173" cy="812800"/>
          </a:xfrm>
        </p:grpSpPr>
        <p:sp>
          <p:nvSpPr>
            <p:cNvPr id="432" name="Google Shape;432;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4" name="Google Shape;434;p23"/>
          <p:cNvGrpSpPr/>
          <p:nvPr/>
        </p:nvGrpSpPr>
        <p:grpSpPr>
          <a:xfrm>
            <a:off x="16911461" y="1933748"/>
            <a:ext cx="406852" cy="408676"/>
            <a:chOff x="1813" y="0"/>
            <a:chExt cx="809173" cy="812800"/>
          </a:xfrm>
        </p:grpSpPr>
        <p:sp>
          <p:nvSpPr>
            <p:cNvPr id="435" name="Google Shape;435;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7" name="Google Shape;437;p23"/>
          <p:cNvGrpSpPr/>
          <p:nvPr/>
        </p:nvGrpSpPr>
        <p:grpSpPr>
          <a:xfrm>
            <a:off x="17472509" y="1933748"/>
            <a:ext cx="406852" cy="408676"/>
            <a:chOff x="1813" y="0"/>
            <a:chExt cx="809173" cy="812800"/>
          </a:xfrm>
        </p:grpSpPr>
        <p:sp>
          <p:nvSpPr>
            <p:cNvPr id="438" name="Google Shape;438;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40" name="Google Shape;440;p23"/>
          <p:cNvPicPr preferRelativeResize="0"/>
          <p:nvPr/>
        </p:nvPicPr>
        <p:blipFill>
          <a:blip r:embed="rId4">
            <a:alphaModFix/>
          </a:blip>
          <a:stretch>
            <a:fillRect/>
          </a:stretch>
        </p:blipFill>
        <p:spPr>
          <a:xfrm>
            <a:off x="7760425" y="3334185"/>
            <a:ext cx="9871150" cy="54005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24"/>
          <p:cNvPicPr preferRelativeResize="0"/>
          <p:nvPr/>
        </p:nvPicPr>
        <p:blipFill rotWithShape="1">
          <a:blip r:embed="rId3">
            <a:alphaModFix/>
          </a:blip>
          <a:srcRect b="12495" l="0" r="0" t="12502"/>
          <a:stretch/>
        </p:blipFill>
        <p:spPr>
          <a:xfrm>
            <a:off x="18913" y="0"/>
            <a:ext cx="18288000" cy="10286999"/>
          </a:xfrm>
          <a:prstGeom prst="rect">
            <a:avLst/>
          </a:prstGeom>
          <a:noFill/>
          <a:ln>
            <a:noFill/>
          </a:ln>
        </p:spPr>
      </p:pic>
      <p:grpSp>
        <p:nvGrpSpPr>
          <p:cNvPr id="446" name="Google Shape;446;p24"/>
          <p:cNvGrpSpPr/>
          <p:nvPr/>
        </p:nvGrpSpPr>
        <p:grpSpPr>
          <a:xfrm>
            <a:off x="407750" y="3900525"/>
            <a:ext cx="17471573" cy="5535079"/>
            <a:chOff x="0" y="-38100"/>
            <a:chExt cx="1490774" cy="1457789"/>
          </a:xfrm>
        </p:grpSpPr>
        <p:sp>
          <p:nvSpPr>
            <p:cNvPr id="447" name="Google Shape;447;p24"/>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9" name="Google Shape;449;p24"/>
          <p:cNvGrpSpPr/>
          <p:nvPr/>
        </p:nvGrpSpPr>
        <p:grpSpPr>
          <a:xfrm>
            <a:off x="780307" y="4306900"/>
            <a:ext cx="15974207" cy="4647353"/>
            <a:chOff x="-331188" y="-739883"/>
            <a:chExt cx="6697500" cy="6196471"/>
          </a:xfrm>
        </p:grpSpPr>
        <p:sp>
          <p:nvSpPr>
            <p:cNvPr id="450" name="Google Shape;450;p24"/>
            <p:cNvSpPr txBox="1"/>
            <p:nvPr/>
          </p:nvSpPr>
          <p:spPr>
            <a:xfrm>
              <a:off x="-276350" y="-739883"/>
              <a:ext cx="6222600" cy="1108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400">
                  <a:solidFill>
                    <a:srgbClr val="0B1320"/>
                  </a:solidFill>
                  <a:latin typeface="Playfair Display Black"/>
                  <a:ea typeface="Playfair Display Black"/>
                  <a:cs typeface="Playfair Display Black"/>
                  <a:sym typeface="Playfair Display Black"/>
                </a:rPr>
                <a:t>Hedonometer Scoring</a:t>
              </a:r>
              <a:endParaRPr/>
            </a:p>
          </p:txBody>
        </p:sp>
        <p:sp>
          <p:nvSpPr>
            <p:cNvPr id="451" name="Google Shape;451;p24"/>
            <p:cNvSpPr txBox="1"/>
            <p:nvPr/>
          </p:nvSpPr>
          <p:spPr>
            <a:xfrm>
              <a:off x="-331188" y="530888"/>
              <a:ext cx="6697500" cy="4925700"/>
            </a:xfrm>
            <a:prstGeom prst="rect">
              <a:avLst/>
            </a:prstGeom>
            <a:noFill/>
            <a:ln>
              <a:noFill/>
            </a:ln>
          </p:spPr>
          <p:txBody>
            <a:bodyPr anchorCtr="0" anchor="t" bIns="0" lIns="0" spcFirstLastPara="1" rIns="0" wrap="square" tIns="0">
              <a:spAutoFit/>
            </a:bodyPr>
            <a:lstStyle/>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The most popular words are given a happiness score my Amazon Mechanical Turk users in dataset used by [2]</a:t>
              </a:r>
              <a:endParaRPr sz="3200">
                <a:solidFill>
                  <a:srgbClr val="0B1320"/>
                </a:solidFill>
                <a:latin typeface="Roboto"/>
                <a:ea typeface="Roboto"/>
                <a:cs typeface="Roboto"/>
                <a:sym typeface="Roboto"/>
              </a:endParaRPr>
            </a:p>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We compute each tweet as a frequency vector weighted against the happiness scores, ignoring words that don’t pass the popularity threshold</a:t>
              </a:r>
              <a:endParaRPr sz="3200">
                <a:solidFill>
                  <a:srgbClr val="0B1320"/>
                </a:solidFill>
                <a:latin typeface="Roboto"/>
                <a:ea typeface="Roboto"/>
                <a:cs typeface="Roboto"/>
                <a:sym typeface="Roboto"/>
              </a:endParaRPr>
            </a:p>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Additionally compute ambient happiness by filtering for and removing keywords related directly to the event in question</a:t>
              </a:r>
              <a:endParaRPr sz="3200">
                <a:solidFill>
                  <a:srgbClr val="0B1320"/>
                </a:solidFill>
                <a:latin typeface="Roboto"/>
                <a:ea typeface="Roboto"/>
                <a:cs typeface="Roboto"/>
                <a:sym typeface="Roboto"/>
              </a:endParaRPr>
            </a:p>
          </p:txBody>
        </p:sp>
      </p:grpSp>
      <p:sp>
        <p:nvSpPr>
          <p:cNvPr id="452" name="Google Shape;452;p24"/>
          <p:cNvSpPr txBox="1"/>
          <p:nvPr/>
        </p:nvSpPr>
        <p:spPr>
          <a:xfrm>
            <a:off x="407756" y="1247948"/>
            <a:ext cx="11566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M</a:t>
            </a:r>
            <a:r>
              <a:rPr b="0" i="0" lang="en-US" sz="9000" u="none" cap="none" strike="noStrike">
                <a:solidFill>
                  <a:srgbClr val="0B1320"/>
                </a:solidFill>
                <a:latin typeface="Playfair Display Black"/>
                <a:ea typeface="Playfair Display Black"/>
                <a:cs typeface="Playfair Display Black"/>
                <a:sym typeface="Playfair Display Black"/>
              </a:rPr>
              <a:t>ethod</a:t>
            </a:r>
            <a:r>
              <a:rPr lang="en-US" sz="9000">
                <a:solidFill>
                  <a:srgbClr val="0B1320"/>
                </a:solidFill>
                <a:latin typeface="Playfair Display Black"/>
                <a:ea typeface="Playfair Display Black"/>
                <a:cs typeface="Playfair Display Black"/>
                <a:sym typeface="Playfair Display Black"/>
              </a:rPr>
              <a:t>s</a:t>
            </a:r>
            <a:endParaRPr/>
          </a:p>
        </p:txBody>
      </p:sp>
      <p:cxnSp>
        <p:nvCxnSpPr>
          <p:cNvPr id="453" name="Google Shape;453;p24"/>
          <p:cNvCxnSpPr/>
          <p:nvPr/>
        </p:nvCxnSpPr>
        <p:spPr>
          <a:xfrm>
            <a:off x="8430831" y="2138071"/>
            <a:ext cx="7321800" cy="0"/>
          </a:xfrm>
          <a:prstGeom prst="straightConnector1">
            <a:avLst/>
          </a:prstGeom>
          <a:noFill/>
          <a:ln cap="flat" cmpd="sng" w="38100">
            <a:solidFill>
              <a:srgbClr val="0B1320"/>
            </a:solidFill>
            <a:prstDash val="solid"/>
            <a:round/>
            <a:headEnd len="sm" w="sm" type="none"/>
            <a:tailEnd len="sm" w="sm" type="none"/>
          </a:ln>
        </p:spPr>
      </p:cxnSp>
      <p:grpSp>
        <p:nvGrpSpPr>
          <p:cNvPr id="454" name="Google Shape;454;p24"/>
          <p:cNvGrpSpPr/>
          <p:nvPr/>
        </p:nvGrpSpPr>
        <p:grpSpPr>
          <a:xfrm>
            <a:off x="16347787" y="1933748"/>
            <a:ext cx="406852" cy="408676"/>
            <a:chOff x="1813" y="0"/>
            <a:chExt cx="809173" cy="812800"/>
          </a:xfrm>
        </p:grpSpPr>
        <p:sp>
          <p:nvSpPr>
            <p:cNvPr id="455" name="Google Shape;455;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7" name="Google Shape;457;p24"/>
          <p:cNvGrpSpPr/>
          <p:nvPr/>
        </p:nvGrpSpPr>
        <p:grpSpPr>
          <a:xfrm>
            <a:off x="16911461" y="1933748"/>
            <a:ext cx="406852" cy="408676"/>
            <a:chOff x="1813" y="0"/>
            <a:chExt cx="809173" cy="812800"/>
          </a:xfrm>
        </p:grpSpPr>
        <p:sp>
          <p:nvSpPr>
            <p:cNvPr id="458" name="Google Shape;458;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0" name="Google Shape;460;p24"/>
          <p:cNvGrpSpPr/>
          <p:nvPr/>
        </p:nvGrpSpPr>
        <p:grpSpPr>
          <a:xfrm>
            <a:off x="17472509" y="1933748"/>
            <a:ext cx="406852" cy="408676"/>
            <a:chOff x="1813" y="0"/>
            <a:chExt cx="809173" cy="812800"/>
          </a:xfrm>
        </p:grpSpPr>
        <p:sp>
          <p:nvSpPr>
            <p:cNvPr id="461" name="Google Shape;461;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25"/>
          <p:cNvPicPr preferRelativeResize="0"/>
          <p:nvPr/>
        </p:nvPicPr>
        <p:blipFill rotWithShape="1">
          <a:blip r:embed="rId3">
            <a:alphaModFix/>
          </a:blip>
          <a:srcRect b="12495" l="0" r="0" t="12502"/>
          <a:stretch/>
        </p:blipFill>
        <p:spPr>
          <a:xfrm>
            <a:off x="18913" y="0"/>
            <a:ext cx="18288000" cy="10286999"/>
          </a:xfrm>
          <a:prstGeom prst="rect">
            <a:avLst/>
          </a:prstGeom>
          <a:noFill/>
          <a:ln>
            <a:noFill/>
          </a:ln>
        </p:spPr>
      </p:pic>
      <p:grpSp>
        <p:nvGrpSpPr>
          <p:cNvPr id="468" name="Google Shape;468;p25"/>
          <p:cNvGrpSpPr/>
          <p:nvPr/>
        </p:nvGrpSpPr>
        <p:grpSpPr>
          <a:xfrm>
            <a:off x="407750" y="3900525"/>
            <a:ext cx="17471573" cy="5535079"/>
            <a:chOff x="0" y="-38100"/>
            <a:chExt cx="1490774" cy="1457789"/>
          </a:xfrm>
        </p:grpSpPr>
        <p:sp>
          <p:nvSpPr>
            <p:cNvPr id="469" name="Google Shape;469;p25"/>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5"/>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1" name="Google Shape;471;p25"/>
          <p:cNvGrpSpPr/>
          <p:nvPr/>
        </p:nvGrpSpPr>
        <p:grpSpPr>
          <a:xfrm>
            <a:off x="780307" y="4306900"/>
            <a:ext cx="15974207" cy="4647353"/>
            <a:chOff x="-331188" y="-739883"/>
            <a:chExt cx="6697500" cy="6196471"/>
          </a:xfrm>
        </p:grpSpPr>
        <p:sp>
          <p:nvSpPr>
            <p:cNvPr id="472" name="Google Shape;472;p25"/>
            <p:cNvSpPr txBox="1"/>
            <p:nvPr/>
          </p:nvSpPr>
          <p:spPr>
            <a:xfrm>
              <a:off x="-276350" y="-739883"/>
              <a:ext cx="6222600" cy="1108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400">
                  <a:solidFill>
                    <a:srgbClr val="0B1320"/>
                  </a:solidFill>
                  <a:latin typeface="Playfair Display Black"/>
                  <a:ea typeface="Playfair Display Black"/>
                  <a:cs typeface="Playfair Display Black"/>
                  <a:sym typeface="Playfair Display Black"/>
                </a:rPr>
                <a:t>Analysis</a:t>
              </a:r>
              <a:endParaRPr/>
            </a:p>
          </p:txBody>
        </p:sp>
        <p:sp>
          <p:nvSpPr>
            <p:cNvPr id="473" name="Google Shape;473;p25"/>
            <p:cNvSpPr txBox="1"/>
            <p:nvPr/>
          </p:nvSpPr>
          <p:spPr>
            <a:xfrm>
              <a:off x="-331188" y="530888"/>
              <a:ext cx="6697500" cy="4925700"/>
            </a:xfrm>
            <a:prstGeom prst="rect">
              <a:avLst/>
            </a:prstGeom>
            <a:noFill/>
            <a:ln>
              <a:noFill/>
            </a:ln>
          </p:spPr>
          <p:txBody>
            <a:bodyPr anchorCtr="0" anchor="t" bIns="0" lIns="0" spcFirstLastPara="1" rIns="0" wrap="square" tIns="0">
              <a:spAutoFit/>
            </a:bodyPr>
            <a:lstStyle/>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Gather tweets sent out in the following periods: 14-day period before/after event, 7</a:t>
              </a:r>
              <a:r>
                <a:rPr lang="en-US" sz="3200">
                  <a:solidFill>
                    <a:srgbClr val="0B1320"/>
                  </a:solidFill>
                  <a:latin typeface="Roboto"/>
                  <a:ea typeface="Roboto"/>
                  <a:cs typeface="Roboto"/>
                  <a:sym typeface="Roboto"/>
                </a:rPr>
                <a:t>-day period before/after event, and 3-day period before/after event.</a:t>
              </a:r>
              <a:endParaRPr sz="3200">
                <a:solidFill>
                  <a:srgbClr val="0B1320"/>
                </a:solidFill>
                <a:latin typeface="Roboto"/>
                <a:ea typeface="Roboto"/>
                <a:cs typeface="Roboto"/>
                <a:sym typeface="Roboto"/>
              </a:endParaRPr>
            </a:p>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Compare mean happiness of each pair of groups and find if the difference is significant using t-tests.</a:t>
              </a:r>
              <a:endParaRPr sz="3200">
                <a:solidFill>
                  <a:srgbClr val="0B1320"/>
                </a:solidFill>
                <a:latin typeface="Roboto"/>
                <a:ea typeface="Roboto"/>
                <a:cs typeface="Roboto"/>
                <a:sym typeface="Roboto"/>
              </a:endParaRPr>
            </a:p>
            <a:p>
              <a:pPr indent="-431800" lvl="0" marL="457200" marR="0" rtl="0" algn="l">
                <a:lnSpc>
                  <a:spcPct val="13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Repeat using only tweets that contained keywords related to the event and draw conclusions.</a:t>
              </a:r>
              <a:endParaRPr sz="3200">
                <a:solidFill>
                  <a:srgbClr val="0B1320"/>
                </a:solidFill>
                <a:latin typeface="Roboto"/>
                <a:ea typeface="Roboto"/>
                <a:cs typeface="Roboto"/>
                <a:sym typeface="Roboto"/>
              </a:endParaRPr>
            </a:p>
          </p:txBody>
        </p:sp>
      </p:grpSp>
      <p:sp>
        <p:nvSpPr>
          <p:cNvPr id="474" name="Google Shape;474;p25"/>
          <p:cNvSpPr txBox="1"/>
          <p:nvPr/>
        </p:nvSpPr>
        <p:spPr>
          <a:xfrm>
            <a:off x="407756" y="1247948"/>
            <a:ext cx="11566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M</a:t>
            </a:r>
            <a:r>
              <a:rPr b="0" i="0" lang="en-US" sz="9000" u="none" cap="none" strike="noStrike">
                <a:solidFill>
                  <a:srgbClr val="0B1320"/>
                </a:solidFill>
                <a:latin typeface="Playfair Display Black"/>
                <a:ea typeface="Playfair Display Black"/>
                <a:cs typeface="Playfair Display Black"/>
                <a:sym typeface="Playfair Display Black"/>
              </a:rPr>
              <a:t>ethod</a:t>
            </a:r>
            <a:r>
              <a:rPr lang="en-US" sz="9000">
                <a:solidFill>
                  <a:srgbClr val="0B1320"/>
                </a:solidFill>
                <a:latin typeface="Playfair Display Black"/>
                <a:ea typeface="Playfair Display Black"/>
                <a:cs typeface="Playfair Display Black"/>
                <a:sym typeface="Playfair Display Black"/>
              </a:rPr>
              <a:t>s</a:t>
            </a:r>
            <a:endParaRPr/>
          </a:p>
        </p:txBody>
      </p:sp>
      <p:cxnSp>
        <p:nvCxnSpPr>
          <p:cNvPr id="475" name="Google Shape;475;p25"/>
          <p:cNvCxnSpPr/>
          <p:nvPr/>
        </p:nvCxnSpPr>
        <p:spPr>
          <a:xfrm>
            <a:off x="8430831" y="2138071"/>
            <a:ext cx="7321800" cy="0"/>
          </a:xfrm>
          <a:prstGeom prst="straightConnector1">
            <a:avLst/>
          </a:prstGeom>
          <a:noFill/>
          <a:ln cap="flat" cmpd="sng" w="38100">
            <a:solidFill>
              <a:srgbClr val="0B1320"/>
            </a:solidFill>
            <a:prstDash val="solid"/>
            <a:round/>
            <a:headEnd len="sm" w="sm" type="none"/>
            <a:tailEnd len="sm" w="sm" type="none"/>
          </a:ln>
        </p:spPr>
      </p:cxnSp>
      <p:grpSp>
        <p:nvGrpSpPr>
          <p:cNvPr id="476" name="Google Shape;476;p25"/>
          <p:cNvGrpSpPr/>
          <p:nvPr/>
        </p:nvGrpSpPr>
        <p:grpSpPr>
          <a:xfrm>
            <a:off x="16347787" y="1933748"/>
            <a:ext cx="406852" cy="408676"/>
            <a:chOff x="1813" y="0"/>
            <a:chExt cx="809173" cy="812800"/>
          </a:xfrm>
        </p:grpSpPr>
        <p:sp>
          <p:nvSpPr>
            <p:cNvPr id="477" name="Google Shape;477;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9" name="Google Shape;479;p25"/>
          <p:cNvGrpSpPr/>
          <p:nvPr/>
        </p:nvGrpSpPr>
        <p:grpSpPr>
          <a:xfrm>
            <a:off x="16911461" y="1933748"/>
            <a:ext cx="406852" cy="408676"/>
            <a:chOff x="1813" y="0"/>
            <a:chExt cx="809173" cy="812800"/>
          </a:xfrm>
        </p:grpSpPr>
        <p:sp>
          <p:nvSpPr>
            <p:cNvPr id="480" name="Google Shape;480;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2" name="Google Shape;482;p25"/>
          <p:cNvGrpSpPr/>
          <p:nvPr/>
        </p:nvGrpSpPr>
        <p:grpSpPr>
          <a:xfrm>
            <a:off x="17472509" y="1933748"/>
            <a:ext cx="406852" cy="408676"/>
            <a:chOff x="1813" y="0"/>
            <a:chExt cx="809173" cy="812800"/>
          </a:xfrm>
        </p:grpSpPr>
        <p:sp>
          <p:nvSpPr>
            <p:cNvPr id="483" name="Google Shape;483;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488" name="Shape 488"/>
        <p:cNvGrpSpPr/>
        <p:nvPr/>
      </p:nvGrpSpPr>
      <p:grpSpPr>
        <a:xfrm>
          <a:off x="0" y="0"/>
          <a:ext cx="0" cy="0"/>
          <a:chOff x="0" y="0"/>
          <a:chExt cx="0" cy="0"/>
        </a:xfrm>
      </p:grpSpPr>
      <p:grpSp>
        <p:nvGrpSpPr>
          <p:cNvPr id="489" name="Google Shape;489;p26"/>
          <p:cNvGrpSpPr/>
          <p:nvPr/>
        </p:nvGrpSpPr>
        <p:grpSpPr>
          <a:xfrm>
            <a:off x="1028700" y="884039"/>
            <a:ext cx="16230600" cy="8374261"/>
            <a:chOff x="0" y="-38100"/>
            <a:chExt cx="4274726" cy="2205567"/>
          </a:xfrm>
        </p:grpSpPr>
        <p:sp>
          <p:nvSpPr>
            <p:cNvPr id="490" name="Google Shape;490;p26"/>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2" name="Google Shape;492;p26"/>
          <p:cNvSpPr txBox="1"/>
          <p:nvPr/>
        </p:nvSpPr>
        <p:spPr>
          <a:xfrm>
            <a:off x="1340294" y="762000"/>
            <a:ext cx="2808906" cy="22674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04.</a:t>
            </a:r>
            <a:endParaRPr/>
          </a:p>
        </p:txBody>
      </p:sp>
      <p:sp>
        <p:nvSpPr>
          <p:cNvPr id="493" name="Google Shape;493;p26"/>
          <p:cNvSpPr txBox="1"/>
          <p:nvPr/>
        </p:nvSpPr>
        <p:spPr>
          <a:xfrm>
            <a:off x="6849371" y="7292586"/>
            <a:ext cx="99090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Results</a:t>
            </a:r>
            <a:endParaRPr/>
          </a:p>
        </p:txBody>
      </p:sp>
      <p:grpSp>
        <p:nvGrpSpPr>
          <p:cNvPr id="494" name="Google Shape;494;p26"/>
          <p:cNvGrpSpPr/>
          <p:nvPr/>
        </p:nvGrpSpPr>
        <p:grpSpPr>
          <a:xfrm>
            <a:off x="-3233490" y="5979520"/>
            <a:ext cx="6999655" cy="8614961"/>
            <a:chOff x="0" y="0"/>
            <a:chExt cx="9332874" cy="11486614"/>
          </a:xfrm>
        </p:grpSpPr>
        <p:grpSp>
          <p:nvGrpSpPr>
            <p:cNvPr id="495" name="Google Shape;495;p26"/>
            <p:cNvGrpSpPr/>
            <p:nvPr/>
          </p:nvGrpSpPr>
          <p:grpSpPr>
            <a:xfrm>
              <a:off x="0" y="0"/>
              <a:ext cx="9332874" cy="11486614"/>
              <a:chOff x="0" y="0"/>
              <a:chExt cx="660400" cy="812800"/>
            </a:xfrm>
          </p:grpSpPr>
          <p:sp>
            <p:nvSpPr>
              <p:cNvPr id="496" name="Google Shape;496;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8" name="Google Shape;498;p26"/>
            <p:cNvGrpSpPr/>
            <p:nvPr/>
          </p:nvGrpSpPr>
          <p:grpSpPr>
            <a:xfrm>
              <a:off x="545238" y="671062"/>
              <a:ext cx="8242398" cy="10144490"/>
              <a:chOff x="0" y="0"/>
              <a:chExt cx="660400" cy="812800"/>
            </a:xfrm>
          </p:grpSpPr>
          <p:sp>
            <p:nvSpPr>
              <p:cNvPr id="499" name="Google Shape;499;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1" name="Google Shape;501;p26"/>
            <p:cNvGrpSpPr/>
            <p:nvPr/>
          </p:nvGrpSpPr>
          <p:grpSpPr>
            <a:xfrm>
              <a:off x="1083502" y="1333541"/>
              <a:ext cx="7165870" cy="8819533"/>
              <a:chOff x="0" y="0"/>
              <a:chExt cx="660400" cy="812800"/>
            </a:xfrm>
          </p:grpSpPr>
          <p:sp>
            <p:nvSpPr>
              <p:cNvPr id="502" name="Google Shape;502;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04" name="Google Shape;504;p26"/>
          <p:cNvGrpSpPr/>
          <p:nvPr/>
        </p:nvGrpSpPr>
        <p:grpSpPr>
          <a:xfrm rot="10800000">
            <a:off x="13557529" y="-3278780"/>
            <a:ext cx="6999655" cy="8614961"/>
            <a:chOff x="0" y="0"/>
            <a:chExt cx="9332874" cy="11486614"/>
          </a:xfrm>
        </p:grpSpPr>
        <p:grpSp>
          <p:nvGrpSpPr>
            <p:cNvPr id="505" name="Google Shape;505;p26"/>
            <p:cNvGrpSpPr/>
            <p:nvPr/>
          </p:nvGrpSpPr>
          <p:grpSpPr>
            <a:xfrm>
              <a:off x="0" y="0"/>
              <a:ext cx="9332874" cy="11486614"/>
              <a:chOff x="0" y="0"/>
              <a:chExt cx="660400" cy="812800"/>
            </a:xfrm>
          </p:grpSpPr>
          <p:sp>
            <p:nvSpPr>
              <p:cNvPr id="506" name="Google Shape;506;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8" name="Google Shape;508;p26"/>
            <p:cNvGrpSpPr/>
            <p:nvPr/>
          </p:nvGrpSpPr>
          <p:grpSpPr>
            <a:xfrm>
              <a:off x="545238" y="671062"/>
              <a:ext cx="8242398" cy="10144490"/>
              <a:chOff x="0" y="0"/>
              <a:chExt cx="660400" cy="812800"/>
            </a:xfrm>
          </p:grpSpPr>
          <p:sp>
            <p:nvSpPr>
              <p:cNvPr id="509" name="Google Shape;509;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1" name="Google Shape;511;p26"/>
            <p:cNvGrpSpPr/>
            <p:nvPr/>
          </p:nvGrpSpPr>
          <p:grpSpPr>
            <a:xfrm>
              <a:off x="1083502" y="1333541"/>
              <a:ext cx="7165870" cy="8819533"/>
              <a:chOff x="0" y="0"/>
              <a:chExt cx="660400" cy="812800"/>
            </a:xfrm>
          </p:grpSpPr>
          <p:sp>
            <p:nvSpPr>
              <p:cNvPr id="512" name="Google Shape;512;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514" name="Google Shape;514;p26"/>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515" name="Google Shape;515;p26"/>
          <p:cNvGrpSpPr/>
          <p:nvPr/>
        </p:nvGrpSpPr>
        <p:grpSpPr>
          <a:xfrm>
            <a:off x="15226010" y="2079760"/>
            <a:ext cx="406823" cy="408647"/>
            <a:chOff x="1813" y="0"/>
            <a:chExt cx="809173" cy="812800"/>
          </a:xfrm>
        </p:grpSpPr>
        <p:sp>
          <p:nvSpPr>
            <p:cNvPr id="516" name="Google Shape;516;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8" name="Google Shape;518;p26"/>
          <p:cNvGrpSpPr/>
          <p:nvPr/>
        </p:nvGrpSpPr>
        <p:grpSpPr>
          <a:xfrm>
            <a:off x="15789684" y="2079760"/>
            <a:ext cx="406823" cy="408647"/>
            <a:chOff x="1813" y="0"/>
            <a:chExt cx="809173" cy="812800"/>
          </a:xfrm>
        </p:grpSpPr>
        <p:sp>
          <p:nvSpPr>
            <p:cNvPr id="519" name="Google Shape;519;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1" name="Google Shape;521;p26"/>
          <p:cNvGrpSpPr/>
          <p:nvPr/>
        </p:nvGrpSpPr>
        <p:grpSpPr>
          <a:xfrm>
            <a:off x="16350731" y="2079760"/>
            <a:ext cx="406823" cy="408647"/>
            <a:chOff x="1813" y="0"/>
            <a:chExt cx="809173" cy="812800"/>
          </a:xfrm>
        </p:grpSpPr>
        <p:sp>
          <p:nvSpPr>
            <p:cNvPr id="522" name="Google Shape;522;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527" name="Shape 527"/>
        <p:cNvGrpSpPr/>
        <p:nvPr/>
      </p:nvGrpSpPr>
      <p:grpSpPr>
        <a:xfrm>
          <a:off x="0" y="0"/>
          <a:ext cx="0" cy="0"/>
          <a:chOff x="0" y="0"/>
          <a:chExt cx="0" cy="0"/>
        </a:xfrm>
      </p:grpSpPr>
      <p:sp>
        <p:nvSpPr>
          <p:cNvPr id="528" name="Google Shape;528;p27"/>
          <p:cNvSpPr txBox="1"/>
          <p:nvPr/>
        </p:nvSpPr>
        <p:spPr>
          <a:xfrm>
            <a:off x="744625" y="678525"/>
            <a:ext cx="14949900" cy="2210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US" sz="6300">
                <a:solidFill>
                  <a:srgbClr val="0B1320"/>
                </a:solidFill>
                <a:latin typeface="Playfair Display Black"/>
                <a:ea typeface="Playfair Display Black"/>
                <a:cs typeface="Playfair Display Black"/>
                <a:sym typeface="Playfair Display Black"/>
              </a:rPr>
              <a:t>Effect of Negative Events on Happiness</a:t>
            </a:r>
            <a:endParaRPr sz="1500">
              <a:solidFill>
                <a:schemeClr val="dk1"/>
              </a:solidFill>
            </a:endParaRPr>
          </a:p>
          <a:p>
            <a:pPr indent="0" lvl="0" marL="0" marR="0" rtl="0" algn="l">
              <a:lnSpc>
                <a:spcPct val="120000"/>
              </a:lnSpc>
              <a:spcBef>
                <a:spcPts val="0"/>
              </a:spcBef>
              <a:spcAft>
                <a:spcPts val="0"/>
              </a:spcAft>
              <a:buNone/>
            </a:pPr>
            <a:r>
              <a:t/>
            </a:r>
            <a:endParaRPr sz="6800">
              <a:solidFill>
                <a:srgbClr val="0B1320"/>
              </a:solidFill>
              <a:latin typeface="Playfair Display Black"/>
              <a:ea typeface="Playfair Display Black"/>
              <a:cs typeface="Playfair Display Black"/>
              <a:sym typeface="Playfair Display Black"/>
            </a:endParaRPr>
          </a:p>
        </p:txBody>
      </p:sp>
      <p:grpSp>
        <p:nvGrpSpPr>
          <p:cNvPr id="529" name="Google Shape;529;p27"/>
          <p:cNvGrpSpPr/>
          <p:nvPr/>
        </p:nvGrpSpPr>
        <p:grpSpPr>
          <a:xfrm>
            <a:off x="15956198" y="1028700"/>
            <a:ext cx="406852" cy="408676"/>
            <a:chOff x="1813" y="0"/>
            <a:chExt cx="809173" cy="812800"/>
          </a:xfrm>
        </p:grpSpPr>
        <p:sp>
          <p:nvSpPr>
            <p:cNvPr id="530" name="Google Shape;530;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2" name="Google Shape;532;p27"/>
          <p:cNvGrpSpPr/>
          <p:nvPr/>
        </p:nvGrpSpPr>
        <p:grpSpPr>
          <a:xfrm>
            <a:off x="16519873" y="1028700"/>
            <a:ext cx="406852" cy="408676"/>
            <a:chOff x="1813" y="0"/>
            <a:chExt cx="809173" cy="812800"/>
          </a:xfrm>
        </p:grpSpPr>
        <p:sp>
          <p:nvSpPr>
            <p:cNvPr id="533" name="Google Shape;533;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5" name="Google Shape;535;p27"/>
          <p:cNvGrpSpPr/>
          <p:nvPr/>
        </p:nvGrpSpPr>
        <p:grpSpPr>
          <a:xfrm>
            <a:off x="17080920" y="1028700"/>
            <a:ext cx="406852" cy="408676"/>
            <a:chOff x="1813" y="0"/>
            <a:chExt cx="809173" cy="812800"/>
          </a:xfrm>
        </p:grpSpPr>
        <p:sp>
          <p:nvSpPr>
            <p:cNvPr id="536" name="Google Shape;536;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8" name="Google Shape;538;p27"/>
          <p:cNvSpPr txBox="1"/>
          <p:nvPr/>
        </p:nvSpPr>
        <p:spPr>
          <a:xfrm>
            <a:off x="779700" y="2540300"/>
            <a:ext cx="163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grpSp>
        <p:nvGrpSpPr>
          <p:cNvPr id="539" name="Google Shape;539;p27"/>
          <p:cNvGrpSpPr/>
          <p:nvPr/>
        </p:nvGrpSpPr>
        <p:grpSpPr>
          <a:xfrm>
            <a:off x="845367" y="7670907"/>
            <a:ext cx="13692538" cy="1831441"/>
            <a:chOff x="1593000" y="2322568"/>
            <a:chExt cx="2939827" cy="643356"/>
          </a:xfrm>
        </p:grpSpPr>
        <p:sp>
          <p:nvSpPr>
            <p:cNvPr id="540" name="Google Shape;540;p27"/>
            <p:cNvSpPr/>
            <p:nvPr/>
          </p:nvSpPr>
          <p:spPr>
            <a:xfrm flipH="1">
              <a:off x="2283025" y="2322575"/>
              <a:ext cx="1844400" cy="642600"/>
            </a:xfrm>
            <a:prstGeom prst="rect">
              <a:avLst/>
            </a:prstGeom>
            <a:solidFill>
              <a:srgbClr val="A72A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41" name="Google Shape;541;p27"/>
            <p:cNvSpPr/>
            <p:nvPr/>
          </p:nvSpPr>
          <p:spPr>
            <a:xfrm rot="-5400000">
              <a:off x="3501574" y="1934671"/>
              <a:ext cx="643356" cy="1419149"/>
            </a:xfrm>
            <a:prstGeom prst="flowChartOffpageConnector">
              <a:avLst/>
            </a:prstGeom>
            <a:solidFill>
              <a:srgbClr val="A72A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42" name="Google Shape;542;p27"/>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just">
                <a:lnSpc>
                  <a:spcPct val="115000"/>
                </a:lnSpc>
                <a:spcBef>
                  <a:spcPts val="0"/>
                </a:spcBef>
                <a:spcAft>
                  <a:spcPts val="0"/>
                </a:spcAft>
                <a:buClr>
                  <a:schemeClr val="dk1"/>
                </a:buClr>
                <a:buSzPts val="1100"/>
                <a:buFont typeface="Arial"/>
                <a:buNone/>
              </a:pPr>
              <a:r>
                <a:rPr b="1" lang="en-US" sz="3200">
                  <a:solidFill>
                    <a:schemeClr val="lt1"/>
                  </a:solidFill>
                </a:rPr>
                <a:t>2010 Fort Hood Shooting</a:t>
              </a:r>
              <a:endParaRPr sz="3200">
                <a:solidFill>
                  <a:schemeClr val="lt1"/>
                </a:solidFill>
                <a:latin typeface="Roboto"/>
                <a:ea typeface="Roboto"/>
                <a:cs typeface="Roboto"/>
                <a:sym typeface="Roboto"/>
              </a:endParaRPr>
            </a:p>
          </p:txBody>
        </p:sp>
        <p:sp>
          <p:nvSpPr>
            <p:cNvPr id="543" name="Google Shape;543;p2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44" name="Google Shape;544;p27"/>
            <p:cNvSpPr/>
            <p:nvPr/>
          </p:nvSpPr>
          <p:spPr>
            <a:xfrm>
              <a:off x="1593000" y="2322575"/>
              <a:ext cx="690000" cy="642600"/>
            </a:xfrm>
            <a:prstGeom prst="rect">
              <a:avLst/>
            </a:prstGeom>
            <a:solidFill>
              <a:srgbClr val="BE2F2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3200">
                  <a:solidFill>
                    <a:schemeClr val="lt1"/>
                  </a:solidFill>
                  <a:latin typeface="Roboto Thin"/>
                  <a:ea typeface="Roboto Thin"/>
                  <a:cs typeface="Roboto Thin"/>
                  <a:sym typeface="Roboto Thin"/>
                </a:rPr>
                <a:t>04</a:t>
              </a:r>
              <a:endParaRPr sz="3200">
                <a:solidFill>
                  <a:schemeClr val="lt1"/>
                </a:solidFill>
                <a:latin typeface="Roboto Thin"/>
                <a:ea typeface="Roboto Thin"/>
                <a:cs typeface="Roboto Thin"/>
                <a:sym typeface="Roboto Thin"/>
              </a:endParaRPr>
            </a:p>
          </p:txBody>
        </p:sp>
      </p:grpSp>
      <p:grpSp>
        <p:nvGrpSpPr>
          <p:cNvPr id="545" name="Google Shape;545;p27"/>
          <p:cNvGrpSpPr/>
          <p:nvPr/>
        </p:nvGrpSpPr>
        <p:grpSpPr>
          <a:xfrm>
            <a:off x="845449" y="2078232"/>
            <a:ext cx="13692244" cy="1831441"/>
            <a:chOff x="1593000" y="2322568"/>
            <a:chExt cx="2939827" cy="643356"/>
          </a:xfrm>
        </p:grpSpPr>
        <p:sp>
          <p:nvSpPr>
            <p:cNvPr id="546" name="Google Shape;546;p27"/>
            <p:cNvSpPr/>
            <p:nvPr/>
          </p:nvSpPr>
          <p:spPr>
            <a:xfrm flipH="1">
              <a:off x="2283025" y="2322575"/>
              <a:ext cx="1844400" cy="642600"/>
            </a:xfrm>
            <a:prstGeom prst="rect">
              <a:avLst/>
            </a:prstGeom>
            <a:solidFill>
              <a:srgbClr val="A72A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47" name="Google Shape;547;p27"/>
            <p:cNvSpPr/>
            <p:nvPr/>
          </p:nvSpPr>
          <p:spPr>
            <a:xfrm rot="-5400000">
              <a:off x="3501574" y="1934671"/>
              <a:ext cx="643356" cy="1419149"/>
            </a:xfrm>
            <a:prstGeom prst="flowChartOffpageConnector">
              <a:avLst/>
            </a:prstGeom>
            <a:solidFill>
              <a:srgbClr val="A72A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48" name="Google Shape;548;p27"/>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just">
                <a:lnSpc>
                  <a:spcPct val="115000"/>
                </a:lnSpc>
                <a:spcBef>
                  <a:spcPts val="0"/>
                </a:spcBef>
                <a:spcAft>
                  <a:spcPts val="0"/>
                </a:spcAft>
                <a:buClr>
                  <a:schemeClr val="dk1"/>
                </a:buClr>
                <a:buSzPts val="1100"/>
                <a:buFont typeface="Arial"/>
                <a:buNone/>
              </a:pPr>
              <a:r>
                <a:rPr b="1" lang="en-US" sz="3200">
                  <a:solidFill>
                    <a:schemeClr val="lt1"/>
                  </a:solidFill>
                </a:rPr>
                <a:t>2009 Southeastern United States Floods</a:t>
              </a:r>
              <a:endParaRPr sz="3200">
                <a:solidFill>
                  <a:schemeClr val="lt1"/>
                </a:solidFill>
                <a:latin typeface="Roboto"/>
                <a:ea typeface="Roboto"/>
                <a:cs typeface="Roboto"/>
                <a:sym typeface="Roboto"/>
              </a:endParaRPr>
            </a:p>
          </p:txBody>
        </p:sp>
        <p:sp>
          <p:nvSpPr>
            <p:cNvPr id="549" name="Google Shape;549;p2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50" name="Google Shape;550;p27"/>
            <p:cNvSpPr/>
            <p:nvPr/>
          </p:nvSpPr>
          <p:spPr>
            <a:xfrm>
              <a:off x="1593000" y="2322575"/>
              <a:ext cx="690000" cy="642600"/>
            </a:xfrm>
            <a:prstGeom prst="rect">
              <a:avLst/>
            </a:prstGeom>
            <a:solidFill>
              <a:srgbClr val="BE2F2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3200">
                  <a:solidFill>
                    <a:schemeClr val="lt1"/>
                  </a:solidFill>
                  <a:latin typeface="Roboto Thin"/>
                  <a:ea typeface="Roboto Thin"/>
                  <a:cs typeface="Roboto Thin"/>
                  <a:sym typeface="Roboto Thin"/>
                </a:rPr>
                <a:t>01</a:t>
              </a:r>
              <a:endParaRPr sz="3200">
                <a:solidFill>
                  <a:schemeClr val="lt1"/>
                </a:solidFill>
                <a:latin typeface="Roboto Thin"/>
                <a:ea typeface="Roboto Thin"/>
                <a:cs typeface="Roboto Thin"/>
                <a:sym typeface="Roboto Thin"/>
              </a:endParaRPr>
            </a:p>
          </p:txBody>
        </p:sp>
      </p:grpSp>
      <p:grpSp>
        <p:nvGrpSpPr>
          <p:cNvPr id="551" name="Google Shape;551;p27"/>
          <p:cNvGrpSpPr/>
          <p:nvPr/>
        </p:nvGrpSpPr>
        <p:grpSpPr>
          <a:xfrm>
            <a:off x="845375" y="3942432"/>
            <a:ext cx="13692538" cy="1831441"/>
            <a:chOff x="1593000" y="2322568"/>
            <a:chExt cx="2939827" cy="643356"/>
          </a:xfrm>
        </p:grpSpPr>
        <p:sp>
          <p:nvSpPr>
            <p:cNvPr id="552" name="Google Shape;552;p27"/>
            <p:cNvSpPr/>
            <p:nvPr/>
          </p:nvSpPr>
          <p:spPr>
            <a:xfrm flipH="1">
              <a:off x="2283025" y="2322575"/>
              <a:ext cx="1844400" cy="642600"/>
            </a:xfrm>
            <a:prstGeom prst="rect">
              <a:avLst/>
            </a:prstGeom>
            <a:solidFill>
              <a:srgbClr val="A72A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53" name="Google Shape;553;p27"/>
            <p:cNvSpPr/>
            <p:nvPr/>
          </p:nvSpPr>
          <p:spPr>
            <a:xfrm rot="-5400000">
              <a:off x="3501574" y="1934671"/>
              <a:ext cx="643356" cy="1419149"/>
            </a:xfrm>
            <a:prstGeom prst="flowChartOffpageConnector">
              <a:avLst/>
            </a:prstGeom>
            <a:solidFill>
              <a:srgbClr val="A72A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54" name="Google Shape;554;p27"/>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just">
                <a:lnSpc>
                  <a:spcPct val="115000"/>
                </a:lnSpc>
                <a:spcBef>
                  <a:spcPts val="0"/>
                </a:spcBef>
                <a:spcAft>
                  <a:spcPts val="0"/>
                </a:spcAft>
                <a:buClr>
                  <a:schemeClr val="dk1"/>
                </a:buClr>
                <a:buSzPts val="1100"/>
                <a:buFont typeface="Arial"/>
                <a:buNone/>
              </a:pPr>
              <a:r>
                <a:rPr b="1" lang="en-US" sz="3200">
                  <a:solidFill>
                    <a:schemeClr val="lt1"/>
                  </a:solidFill>
                </a:rPr>
                <a:t>2009 North American Blizzard</a:t>
              </a:r>
              <a:endParaRPr sz="3200">
                <a:solidFill>
                  <a:schemeClr val="lt1"/>
                </a:solidFill>
                <a:latin typeface="Roboto"/>
                <a:ea typeface="Roboto"/>
                <a:cs typeface="Roboto"/>
                <a:sym typeface="Roboto"/>
              </a:endParaRPr>
            </a:p>
          </p:txBody>
        </p:sp>
        <p:sp>
          <p:nvSpPr>
            <p:cNvPr id="555" name="Google Shape;555;p2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56" name="Google Shape;556;p27"/>
            <p:cNvSpPr/>
            <p:nvPr/>
          </p:nvSpPr>
          <p:spPr>
            <a:xfrm>
              <a:off x="1593000" y="2322575"/>
              <a:ext cx="690000" cy="642600"/>
            </a:xfrm>
            <a:prstGeom prst="rect">
              <a:avLst/>
            </a:prstGeom>
            <a:solidFill>
              <a:srgbClr val="BE2F2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3200">
                  <a:solidFill>
                    <a:schemeClr val="lt1"/>
                  </a:solidFill>
                  <a:latin typeface="Roboto Thin"/>
                  <a:ea typeface="Roboto Thin"/>
                  <a:cs typeface="Roboto Thin"/>
                  <a:sym typeface="Roboto Thin"/>
                </a:rPr>
                <a:t>02</a:t>
              </a:r>
              <a:endParaRPr sz="3200">
                <a:solidFill>
                  <a:schemeClr val="lt1"/>
                </a:solidFill>
                <a:latin typeface="Roboto Thin"/>
                <a:ea typeface="Roboto Thin"/>
                <a:cs typeface="Roboto Thin"/>
                <a:sym typeface="Roboto Thin"/>
              </a:endParaRPr>
            </a:p>
          </p:txBody>
        </p:sp>
      </p:grpSp>
      <p:grpSp>
        <p:nvGrpSpPr>
          <p:cNvPr id="557" name="Google Shape;557;p27"/>
          <p:cNvGrpSpPr/>
          <p:nvPr/>
        </p:nvGrpSpPr>
        <p:grpSpPr>
          <a:xfrm>
            <a:off x="845367" y="5806592"/>
            <a:ext cx="13692538" cy="1831441"/>
            <a:chOff x="1593000" y="2322568"/>
            <a:chExt cx="2939827" cy="643356"/>
          </a:xfrm>
        </p:grpSpPr>
        <p:sp>
          <p:nvSpPr>
            <p:cNvPr id="558" name="Google Shape;558;p27"/>
            <p:cNvSpPr/>
            <p:nvPr/>
          </p:nvSpPr>
          <p:spPr>
            <a:xfrm flipH="1">
              <a:off x="2283025" y="2322575"/>
              <a:ext cx="1844400" cy="642600"/>
            </a:xfrm>
            <a:prstGeom prst="rect">
              <a:avLst/>
            </a:prstGeom>
            <a:solidFill>
              <a:srgbClr val="A72A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59" name="Google Shape;559;p27"/>
            <p:cNvSpPr/>
            <p:nvPr/>
          </p:nvSpPr>
          <p:spPr>
            <a:xfrm rot="-5400000">
              <a:off x="3501574" y="1934671"/>
              <a:ext cx="643356" cy="1419149"/>
            </a:xfrm>
            <a:prstGeom prst="flowChartOffpageConnector">
              <a:avLst/>
            </a:prstGeom>
            <a:solidFill>
              <a:srgbClr val="A72A1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60" name="Google Shape;560;p27"/>
            <p:cNvSpPr/>
            <p:nvPr/>
          </p:nvSpPr>
          <p:spPr>
            <a:xfrm>
              <a:off x="2342625" y="2399951"/>
              <a:ext cx="1940700" cy="495900"/>
            </a:xfrm>
            <a:prstGeom prst="rect">
              <a:avLst/>
            </a:prstGeom>
            <a:noFill/>
            <a:ln>
              <a:noFill/>
            </a:ln>
          </p:spPr>
          <p:txBody>
            <a:bodyPr anchorCtr="0" anchor="ctr" bIns="182850" lIns="182850" spcFirstLastPara="1" rIns="182850" wrap="square" tIns="182850">
              <a:noAutofit/>
            </a:bodyPr>
            <a:lstStyle/>
            <a:p>
              <a:pPr indent="0" lvl="0" marL="0" rtl="0" algn="just">
                <a:lnSpc>
                  <a:spcPct val="115000"/>
                </a:lnSpc>
                <a:spcBef>
                  <a:spcPts val="0"/>
                </a:spcBef>
                <a:spcAft>
                  <a:spcPts val="0"/>
                </a:spcAft>
                <a:buClr>
                  <a:schemeClr val="dk1"/>
                </a:buClr>
                <a:buSzPts val="1100"/>
                <a:buFont typeface="Arial"/>
                <a:buNone/>
              </a:pPr>
              <a:r>
                <a:rPr b="1" lang="en-US" sz="3200">
                  <a:solidFill>
                    <a:schemeClr val="lt1"/>
                  </a:solidFill>
                </a:rPr>
                <a:t>2009 Appomattox Shooting</a:t>
              </a:r>
              <a:endParaRPr sz="3200">
                <a:solidFill>
                  <a:schemeClr val="lt1"/>
                </a:solidFill>
                <a:latin typeface="Roboto"/>
                <a:ea typeface="Roboto"/>
                <a:cs typeface="Roboto"/>
                <a:sym typeface="Roboto"/>
              </a:endParaRPr>
            </a:p>
          </p:txBody>
        </p:sp>
        <p:sp>
          <p:nvSpPr>
            <p:cNvPr id="561" name="Google Shape;561;p2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562" name="Google Shape;562;p27"/>
            <p:cNvSpPr/>
            <p:nvPr/>
          </p:nvSpPr>
          <p:spPr>
            <a:xfrm>
              <a:off x="1593000" y="2322575"/>
              <a:ext cx="690000" cy="642600"/>
            </a:xfrm>
            <a:prstGeom prst="rect">
              <a:avLst/>
            </a:prstGeom>
            <a:solidFill>
              <a:srgbClr val="BE2F2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3200">
                  <a:solidFill>
                    <a:schemeClr val="lt1"/>
                  </a:solidFill>
                  <a:latin typeface="Roboto Thin"/>
                  <a:ea typeface="Roboto Thin"/>
                  <a:cs typeface="Roboto Thin"/>
                  <a:sym typeface="Roboto Thin"/>
                </a:rPr>
                <a:t>03</a:t>
              </a:r>
              <a:endParaRPr sz="3200">
                <a:solidFill>
                  <a:schemeClr val="lt1"/>
                </a:solidFill>
                <a:latin typeface="Roboto Thin"/>
                <a:ea typeface="Roboto Thin"/>
                <a:cs typeface="Roboto Thin"/>
                <a:sym typeface="Roboto Thi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566" name="Shape 566"/>
        <p:cNvGrpSpPr/>
        <p:nvPr/>
      </p:nvGrpSpPr>
      <p:grpSpPr>
        <a:xfrm>
          <a:off x="0" y="0"/>
          <a:ext cx="0" cy="0"/>
          <a:chOff x="0" y="0"/>
          <a:chExt cx="0" cy="0"/>
        </a:xfrm>
      </p:grpSpPr>
      <p:sp>
        <p:nvSpPr>
          <p:cNvPr id="567" name="Google Shape;567;p28"/>
          <p:cNvSpPr txBox="1"/>
          <p:nvPr/>
        </p:nvSpPr>
        <p:spPr>
          <a:xfrm>
            <a:off x="744625" y="678525"/>
            <a:ext cx="14949900" cy="2210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300">
                <a:solidFill>
                  <a:srgbClr val="0B1320"/>
                </a:solidFill>
                <a:latin typeface="Playfair Display Black"/>
                <a:ea typeface="Playfair Display Black"/>
                <a:cs typeface="Playfair Display Black"/>
                <a:sym typeface="Playfair Display Black"/>
              </a:rPr>
              <a:t>Effect of Negative Events on Happiness</a:t>
            </a:r>
            <a:endParaRPr sz="1500">
              <a:solidFill>
                <a:schemeClr val="dk1"/>
              </a:solidFill>
            </a:endParaRPr>
          </a:p>
          <a:p>
            <a:pPr indent="0" lvl="0" marL="0" marR="0" rtl="0" algn="l">
              <a:lnSpc>
                <a:spcPct val="120000"/>
              </a:lnSpc>
              <a:spcBef>
                <a:spcPts val="0"/>
              </a:spcBef>
              <a:spcAft>
                <a:spcPts val="0"/>
              </a:spcAft>
              <a:buNone/>
            </a:pPr>
            <a:r>
              <a:t/>
            </a:r>
            <a:endParaRPr sz="6800">
              <a:solidFill>
                <a:srgbClr val="0B1320"/>
              </a:solidFill>
              <a:latin typeface="Playfair Display Black"/>
              <a:ea typeface="Playfair Display Black"/>
              <a:cs typeface="Playfair Display Black"/>
              <a:sym typeface="Playfair Display Black"/>
            </a:endParaRPr>
          </a:p>
        </p:txBody>
      </p:sp>
      <p:grpSp>
        <p:nvGrpSpPr>
          <p:cNvPr id="568" name="Google Shape;568;p28"/>
          <p:cNvGrpSpPr/>
          <p:nvPr/>
        </p:nvGrpSpPr>
        <p:grpSpPr>
          <a:xfrm>
            <a:off x="15956198" y="1028700"/>
            <a:ext cx="406852" cy="408676"/>
            <a:chOff x="1813" y="0"/>
            <a:chExt cx="809173" cy="812800"/>
          </a:xfrm>
        </p:grpSpPr>
        <p:sp>
          <p:nvSpPr>
            <p:cNvPr id="569" name="Google Shape;569;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1" name="Google Shape;571;p28"/>
          <p:cNvGrpSpPr/>
          <p:nvPr/>
        </p:nvGrpSpPr>
        <p:grpSpPr>
          <a:xfrm>
            <a:off x="16519873" y="1028700"/>
            <a:ext cx="406852" cy="408676"/>
            <a:chOff x="1813" y="0"/>
            <a:chExt cx="809173" cy="812800"/>
          </a:xfrm>
        </p:grpSpPr>
        <p:sp>
          <p:nvSpPr>
            <p:cNvPr id="572" name="Google Shape;572;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4" name="Google Shape;574;p28"/>
          <p:cNvGrpSpPr/>
          <p:nvPr/>
        </p:nvGrpSpPr>
        <p:grpSpPr>
          <a:xfrm>
            <a:off x="17080920" y="1028700"/>
            <a:ext cx="406852" cy="408676"/>
            <a:chOff x="1813" y="0"/>
            <a:chExt cx="809173" cy="812800"/>
          </a:xfrm>
        </p:grpSpPr>
        <p:sp>
          <p:nvSpPr>
            <p:cNvPr id="575" name="Google Shape;575;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7" name="Google Shape;577;p28"/>
          <p:cNvSpPr txBox="1"/>
          <p:nvPr/>
        </p:nvSpPr>
        <p:spPr>
          <a:xfrm>
            <a:off x="779700" y="2540300"/>
            <a:ext cx="163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78" name="Google Shape;578;p28"/>
          <p:cNvSpPr txBox="1"/>
          <p:nvPr/>
        </p:nvSpPr>
        <p:spPr>
          <a:xfrm>
            <a:off x="744625" y="1977775"/>
            <a:ext cx="6669600" cy="7920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3300">
              <a:solidFill>
                <a:schemeClr val="dk1"/>
              </a:solidFill>
            </a:endParaRPr>
          </a:p>
          <a:p>
            <a:pPr indent="-438150" lvl="0" marL="4572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For negative events, we could not find a significant impact on the user happiness.</a:t>
            </a:r>
            <a:endParaRPr sz="3300">
              <a:solidFill>
                <a:srgbClr val="0B1320"/>
              </a:solidFill>
              <a:latin typeface="Roboto"/>
              <a:ea typeface="Roboto"/>
              <a:cs typeface="Roboto"/>
              <a:sym typeface="Roboto"/>
            </a:endParaRPr>
          </a:p>
          <a:p>
            <a:pPr indent="-438150" lvl="0" marL="4572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It was not possible to exclude other significant events (ex. Halloween)</a:t>
            </a:r>
            <a:endParaRPr sz="3300">
              <a:solidFill>
                <a:srgbClr val="0B1320"/>
              </a:solidFill>
              <a:latin typeface="Roboto"/>
              <a:ea typeface="Roboto"/>
              <a:cs typeface="Roboto"/>
              <a:sym typeface="Roboto"/>
            </a:endParaRPr>
          </a:p>
          <a:p>
            <a:pPr indent="-438150" lvl="0" marL="4572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The sample size and p-value are too low to draw a statistically significant conclusion</a:t>
            </a:r>
            <a:endParaRPr sz="3300">
              <a:solidFill>
                <a:srgbClr val="0B1320"/>
              </a:solidFill>
              <a:latin typeface="Roboto"/>
              <a:ea typeface="Roboto"/>
              <a:cs typeface="Roboto"/>
              <a:sym typeface="Roboto"/>
            </a:endParaRPr>
          </a:p>
          <a:p>
            <a:pPr indent="0" lvl="0" marL="0" rtl="0" algn="l">
              <a:lnSpc>
                <a:spcPct val="130000"/>
              </a:lnSpc>
              <a:spcBef>
                <a:spcPts val="0"/>
              </a:spcBef>
              <a:spcAft>
                <a:spcPts val="0"/>
              </a:spcAft>
              <a:buNone/>
            </a:pPr>
            <a:r>
              <a:t/>
            </a:r>
            <a:endParaRPr sz="3500">
              <a:solidFill>
                <a:srgbClr val="0B1320"/>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3300">
              <a:solidFill>
                <a:schemeClr val="dk1"/>
              </a:solidFill>
            </a:endParaRPr>
          </a:p>
        </p:txBody>
      </p:sp>
      <p:pic>
        <p:nvPicPr>
          <p:cNvPr id="579" name="Google Shape;579;p28"/>
          <p:cNvPicPr preferRelativeResize="0"/>
          <p:nvPr/>
        </p:nvPicPr>
        <p:blipFill>
          <a:blip r:embed="rId3">
            <a:alphaModFix/>
          </a:blip>
          <a:stretch>
            <a:fillRect/>
          </a:stretch>
        </p:blipFill>
        <p:spPr>
          <a:xfrm>
            <a:off x="7597275" y="2238500"/>
            <a:ext cx="9606388" cy="2321472"/>
          </a:xfrm>
          <a:prstGeom prst="rect">
            <a:avLst/>
          </a:prstGeom>
          <a:noFill/>
          <a:ln>
            <a:noFill/>
          </a:ln>
        </p:spPr>
      </p:pic>
      <p:pic>
        <p:nvPicPr>
          <p:cNvPr id="580" name="Google Shape;580;p28"/>
          <p:cNvPicPr preferRelativeResize="0"/>
          <p:nvPr/>
        </p:nvPicPr>
        <p:blipFill>
          <a:blip r:embed="rId4">
            <a:alphaModFix/>
          </a:blip>
          <a:stretch>
            <a:fillRect/>
          </a:stretch>
        </p:blipFill>
        <p:spPr>
          <a:xfrm>
            <a:off x="7597275" y="4894454"/>
            <a:ext cx="9606388" cy="2321472"/>
          </a:xfrm>
          <a:prstGeom prst="rect">
            <a:avLst/>
          </a:prstGeom>
          <a:noFill/>
          <a:ln>
            <a:noFill/>
          </a:ln>
        </p:spPr>
      </p:pic>
      <p:pic>
        <p:nvPicPr>
          <p:cNvPr id="581" name="Google Shape;581;p28"/>
          <p:cNvPicPr preferRelativeResize="0"/>
          <p:nvPr/>
        </p:nvPicPr>
        <p:blipFill>
          <a:blip r:embed="rId5">
            <a:alphaModFix/>
          </a:blip>
          <a:stretch>
            <a:fillRect/>
          </a:stretch>
        </p:blipFill>
        <p:spPr>
          <a:xfrm>
            <a:off x="7597288" y="7621278"/>
            <a:ext cx="9606388" cy="2321472"/>
          </a:xfrm>
          <a:prstGeom prst="rect">
            <a:avLst/>
          </a:prstGeom>
          <a:noFill/>
          <a:ln>
            <a:noFill/>
          </a:ln>
        </p:spPr>
      </p:pic>
      <p:sp>
        <p:nvSpPr>
          <p:cNvPr id="582" name="Google Shape;582;p28"/>
          <p:cNvSpPr txBox="1"/>
          <p:nvPr/>
        </p:nvSpPr>
        <p:spPr>
          <a:xfrm>
            <a:off x="11388450" y="4559975"/>
            <a:ext cx="2023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Playfair Display"/>
                <a:ea typeface="Playfair Display"/>
                <a:cs typeface="Playfair Display"/>
                <a:sym typeface="Playfair Display"/>
              </a:rPr>
              <a:t>All Tweets</a:t>
            </a:r>
            <a:endParaRPr b="1" sz="1600">
              <a:latin typeface="Playfair Display"/>
              <a:ea typeface="Playfair Display"/>
              <a:cs typeface="Playfair Display"/>
              <a:sym typeface="Playfair Display"/>
            </a:endParaRPr>
          </a:p>
        </p:txBody>
      </p:sp>
      <p:sp>
        <p:nvSpPr>
          <p:cNvPr id="583" name="Google Shape;583;p28"/>
          <p:cNvSpPr txBox="1"/>
          <p:nvPr/>
        </p:nvSpPr>
        <p:spPr>
          <a:xfrm>
            <a:off x="11388438" y="7246038"/>
            <a:ext cx="2023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Playfair Display"/>
                <a:ea typeface="Playfair Display"/>
                <a:cs typeface="Playfair Display"/>
                <a:sym typeface="Playfair Display"/>
              </a:rPr>
              <a:t>Filtered Tweets</a:t>
            </a:r>
            <a:endParaRPr b="1" sz="1600">
              <a:latin typeface="Playfair Display"/>
              <a:ea typeface="Playfair Display"/>
              <a:cs typeface="Playfair Display"/>
              <a:sym typeface="Playfair Display"/>
            </a:endParaRPr>
          </a:p>
        </p:txBody>
      </p:sp>
      <p:sp>
        <p:nvSpPr>
          <p:cNvPr id="584" name="Google Shape;584;p28"/>
          <p:cNvSpPr txBox="1"/>
          <p:nvPr/>
        </p:nvSpPr>
        <p:spPr>
          <a:xfrm>
            <a:off x="9141738" y="9932100"/>
            <a:ext cx="6669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Playfair Display"/>
                <a:ea typeface="Playfair Display"/>
                <a:cs typeface="Playfair Display"/>
                <a:sym typeface="Playfair Display"/>
              </a:rPr>
              <a:t>Filtered Tweets in the Nearby Region</a:t>
            </a:r>
            <a:endParaRPr b="1" sz="1600">
              <a:latin typeface="Playfair Display"/>
              <a:ea typeface="Playfair Display"/>
              <a:cs typeface="Playfair Display"/>
              <a:sym typeface="Playfair Display"/>
            </a:endParaRPr>
          </a:p>
        </p:txBody>
      </p:sp>
      <p:sp>
        <p:nvSpPr>
          <p:cNvPr id="585" name="Google Shape;585;p28"/>
          <p:cNvSpPr txBox="1"/>
          <p:nvPr/>
        </p:nvSpPr>
        <p:spPr>
          <a:xfrm>
            <a:off x="9433650" y="1797100"/>
            <a:ext cx="6085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latin typeface="Playfair Display"/>
                <a:ea typeface="Playfair Display"/>
                <a:cs typeface="Playfair Display"/>
                <a:sym typeface="Playfair Display"/>
              </a:rPr>
              <a:t>2010 Fort Hood Shooting Statistics</a:t>
            </a:r>
            <a:endParaRPr b="1" sz="2100">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589" name="Shape 589"/>
        <p:cNvGrpSpPr/>
        <p:nvPr/>
      </p:nvGrpSpPr>
      <p:grpSpPr>
        <a:xfrm>
          <a:off x="0" y="0"/>
          <a:ext cx="0" cy="0"/>
          <a:chOff x="0" y="0"/>
          <a:chExt cx="0" cy="0"/>
        </a:xfrm>
      </p:grpSpPr>
      <p:sp>
        <p:nvSpPr>
          <p:cNvPr id="590" name="Google Shape;590;p29"/>
          <p:cNvSpPr txBox="1"/>
          <p:nvPr/>
        </p:nvSpPr>
        <p:spPr>
          <a:xfrm>
            <a:off x="744625" y="678525"/>
            <a:ext cx="14949900" cy="2210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300">
                <a:solidFill>
                  <a:srgbClr val="0B1320"/>
                </a:solidFill>
                <a:latin typeface="Playfair Display Black"/>
                <a:ea typeface="Playfair Display Black"/>
                <a:cs typeface="Playfair Display Black"/>
                <a:sym typeface="Playfair Display Black"/>
              </a:rPr>
              <a:t>Effect of Negative Events on Happiness</a:t>
            </a:r>
            <a:endParaRPr sz="1500">
              <a:solidFill>
                <a:schemeClr val="dk1"/>
              </a:solidFill>
            </a:endParaRPr>
          </a:p>
          <a:p>
            <a:pPr indent="0" lvl="0" marL="0" marR="0" rtl="0" algn="l">
              <a:lnSpc>
                <a:spcPct val="120000"/>
              </a:lnSpc>
              <a:spcBef>
                <a:spcPts val="0"/>
              </a:spcBef>
              <a:spcAft>
                <a:spcPts val="0"/>
              </a:spcAft>
              <a:buNone/>
            </a:pPr>
            <a:r>
              <a:t/>
            </a:r>
            <a:endParaRPr sz="6800">
              <a:solidFill>
                <a:srgbClr val="0B1320"/>
              </a:solidFill>
              <a:latin typeface="Playfair Display Black"/>
              <a:ea typeface="Playfair Display Black"/>
              <a:cs typeface="Playfair Display Black"/>
              <a:sym typeface="Playfair Display Black"/>
            </a:endParaRPr>
          </a:p>
        </p:txBody>
      </p:sp>
      <p:grpSp>
        <p:nvGrpSpPr>
          <p:cNvPr id="591" name="Google Shape;591;p29"/>
          <p:cNvGrpSpPr/>
          <p:nvPr/>
        </p:nvGrpSpPr>
        <p:grpSpPr>
          <a:xfrm>
            <a:off x="15956198" y="1028700"/>
            <a:ext cx="406852" cy="408676"/>
            <a:chOff x="1813" y="0"/>
            <a:chExt cx="809173" cy="812800"/>
          </a:xfrm>
        </p:grpSpPr>
        <p:sp>
          <p:nvSpPr>
            <p:cNvPr id="592" name="Google Shape;592;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4" name="Google Shape;594;p29"/>
          <p:cNvGrpSpPr/>
          <p:nvPr/>
        </p:nvGrpSpPr>
        <p:grpSpPr>
          <a:xfrm>
            <a:off x="16519873" y="1028700"/>
            <a:ext cx="406852" cy="408676"/>
            <a:chOff x="1813" y="0"/>
            <a:chExt cx="809173" cy="812800"/>
          </a:xfrm>
        </p:grpSpPr>
        <p:sp>
          <p:nvSpPr>
            <p:cNvPr id="595" name="Google Shape;595;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7" name="Google Shape;597;p29"/>
          <p:cNvGrpSpPr/>
          <p:nvPr/>
        </p:nvGrpSpPr>
        <p:grpSpPr>
          <a:xfrm>
            <a:off x="17080920" y="1028700"/>
            <a:ext cx="406852" cy="408676"/>
            <a:chOff x="1813" y="0"/>
            <a:chExt cx="809173" cy="812800"/>
          </a:xfrm>
        </p:grpSpPr>
        <p:sp>
          <p:nvSpPr>
            <p:cNvPr id="598" name="Google Shape;598;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0" name="Google Shape;600;p29"/>
          <p:cNvSpPr txBox="1"/>
          <p:nvPr/>
        </p:nvSpPr>
        <p:spPr>
          <a:xfrm>
            <a:off x="779700" y="2540300"/>
            <a:ext cx="163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601" name="Google Shape;601;p29"/>
          <p:cNvPicPr preferRelativeResize="0"/>
          <p:nvPr/>
        </p:nvPicPr>
        <p:blipFill>
          <a:blip r:embed="rId3">
            <a:alphaModFix/>
          </a:blip>
          <a:stretch>
            <a:fillRect/>
          </a:stretch>
        </p:blipFill>
        <p:spPr>
          <a:xfrm>
            <a:off x="7093574" y="2218874"/>
            <a:ext cx="10772225" cy="8097000"/>
          </a:xfrm>
          <a:prstGeom prst="rect">
            <a:avLst/>
          </a:prstGeom>
          <a:noFill/>
          <a:ln>
            <a:noFill/>
          </a:ln>
        </p:spPr>
      </p:pic>
      <p:sp>
        <p:nvSpPr>
          <p:cNvPr id="602" name="Google Shape;602;p29"/>
          <p:cNvSpPr txBox="1"/>
          <p:nvPr/>
        </p:nvSpPr>
        <p:spPr>
          <a:xfrm>
            <a:off x="8061475" y="1566288"/>
            <a:ext cx="9426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t>Average Happiness Score for Winter Storm</a:t>
            </a:r>
            <a:endParaRPr b="1" sz="3300"/>
          </a:p>
        </p:txBody>
      </p:sp>
      <p:sp>
        <p:nvSpPr>
          <p:cNvPr id="603" name="Google Shape;603;p29"/>
          <p:cNvSpPr txBox="1"/>
          <p:nvPr/>
        </p:nvSpPr>
        <p:spPr>
          <a:xfrm>
            <a:off x="553350" y="2259000"/>
            <a:ext cx="59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04" name="Google Shape;604;p29"/>
          <p:cNvSpPr txBox="1"/>
          <p:nvPr/>
        </p:nvSpPr>
        <p:spPr>
          <a:xfrm>
            <a:off x="334200" y="3429000"/>
            <a:ext cx="6348900" cy="4618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3300">
              <a:solidFill>
                <a:schemeClr val="dk1"/>
              </a:solidFill>
            </a:endParaRPr>
          </a:p>
          <a:p>
            <a:pPr indent="-438150" lvl="0" marL="4572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The tweets that contain the keywords relevant to the event had lower happiness compared to the other groups.</a:t>
            </a:r>
            <a:endParaRPr sz="3300">
              <a:solidFill>
                <a:srgbClr val="0B1320"/>
              </a:solidFill>
              <a:latin typeface="Roboto"/>
              <a:ea typeface="Roboto"/>
              <a:cs typeface="Roboto"/>
              <a:sym typeface="Roboto"/>
            </a:endParaRPr>
          </a:p>
          <a:p>
            <a:pPr indent="0" lvl="0" marL="0" rtl="0" algn="l">
              <a:lnSpc>
                <a:spcPct val="130000"/>
              </a:lnSpc>
              <a:spcBef>
                <a:spcPts val="0"/>
              </a:spcBef>
              <a:spcAft>
                <a:spcPts val="0"/>
              </a:spcAft>
              <a:buNone/>
            </a:pPr>
            <a:r>
              <a:t/>
            </a:r>
            <a:endParaRPr sz="3500">
              <a:solidFill>
                <a:srgbClr val="0B1320"/>
              </a:solidFill>
              <a:latin typeface="Roboto"/>
              <a:ea typeface="Roboto"/>
              <a:cs typeface="Roboto"/>
              <a:sym typeface="Roboto"/>
            </a:endParaRPr>
          </a:p>
          <a:p>
            <a:pPr indent="0" lvl="0" marL="0" rtl="0" algn="l">
              <a:lnSpc>
                <a:spcPct val="115000"/>
              </a:lnSpc>
              <a:spcBef>
                <a:spcPts val="0"/>
              </a:spcBef>
              <a:spcAft>
                <a:spcPts val="0"/>
              </a:spcAft>
              <a:buNone/>
            </a:pPr>
            <a:r>
              <a:t/>
            </a:r>
            <a:endParaRPr b="1" sz="33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608" name="Shape 608"/>
        <p:cNvGrpSpPr/>
        <p:nvPr/>
      </p:nvGrpSpPr>
      <p:grpSpPr>
        <a:xfrm>
          <a:off x="0" y="0"/>
          <a:ext cx="0" cy="0"/>
          <a:chOff x="0" y="0"/>
          <a:chExt cx="0" cy="0"/>
        </a:xfrm>
      </p:grpSpPr>
      <p:sp>
        <p:nvSpPr>
          <p:cNvPr id="609" name="Google Shape;609;p30"/>
          <p:cNvSpPr txBox="1"/>
          <p:nvPr/>
        </p:nvSpPr>
        <p:spPr>
          <a:xfrm>
            <a:off x="744625" y="678525"/>
            <a:ext cx="14949900" cy="13236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t/>
            </a:r>
            <a:endParaRPr sz="1500">
              <a:solidFill>
                <a:schemeClr val="dk1"/>
              </a:solidFill>
            </a:endParaRPr>
          </a:p>
          <a:p>
            <a:pPr indent="0" lvl="0" marL="0" marR="0" rtl="0" algn="l">
              <a:lnSpc>
                <a:spcPct val="120000"/>
              </a:lnSpc>
              <a:spcBef>
                <a:spcPts val="0"/>
              </a:spcBef>
              <a:spcAft>
                <a:spcPts val="0"/>
              </a:spcAft>
              <a:buNone/>
            </a:pPr>
            <a:r>
              <a:rPr lang="en-US" sz="6800">
                <a:solidFill>
                  <a:srgbClr val="0B1320"/>
                </a:solidFill>
                <a:latin typeface="Playfair Display Black"/>
                <a:ea typeface="Playfair Display Black"/>
                <a:cs typeface="Playfair Display Black"/>
                <a:sym typeface="Playfair Display Black"/>
              </a:rPr>
              <a:t>Man-Made vs Natural Disasters</a:t>
            </a:r>
            <a:endParaRPr sz="6800">
              <a:solidFill>
                <a:srgbClr val="0B1320"/>
              </a:solidFill>
              <a:latin typeface="Playfair Display Black"/>
              <a:ea typeface="Playfair Display Black"/>
              <a:cs typeface="Playfair Display Black"/>
              <a:sym typeface="Playfair Display Black"/>
            </a:endParaRPr>
          </a:p>
        </p:txBody>
      </p:sp>
      <p:grpSp>
        <p:nvGrpSpPr>
          <p:cNvPr id="610" name="Google Shape;610;p30"/>
          <p:cNvGrpSpPr/>
          <p:nvPr/>
        </p:nvGrpSpPr>
        <p:grpSpPr>
          <a:xfrm>
            <a:off x="15956198" y="1028700"/>
            <a:ext cx="406852" cy="408676"/>
            <a:chOff x="1813" y="0"/>
            <a:chExt cx="809173" cy="812800"/>
          </a:xfrm>
        </p:grpSpPr>
        <p:sp>
          <p:nvSpPr>
            <p:cNvPr id="611" name="Google Shape;611;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3" name="Google Shape;613;p30"/>
          <p:cNvGrpSpPr/>
          <p:nvPr/>
        </p:nvGrpSpPr>
        <p:grpSpPr>
          <a:xfrm>
            <a:off x="16519873" y="1028700"/>
            <a:ext cx="406852" cy="408676"/>
            <a:chOff x="1813" y="0"/>
            <a:chExt cx="809173" cy="812800"/>
          </a:xfrm>
        </p:grpSpPr>
        <p:sp>
          <p:nvSpPr>
            <p:cNvPr id="614" name="Google Shape;614;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6" name="Google Shape;616;p30"/>
          <p:cNvGrpSpPr/>
          <p:nvPr/>
        </p:nvGrpSpPr>
        <p:grpSpPr>
          <a:xfrm>
            <a:off x="17080920" y="1028700"/>
            <a:ext cx="406852" cy="408676"/>
            <a:chOff x="1813" y="0"/>
            <a:chExt cx="809173" cy="812800"/>
          </a:xfrm>
        </p:grpSpPr>
        <p:sp>
          <p:nvSpPr>
            <p:cNvPr id="617" name="Google Shape;617;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9" name="Google Shape;619;p30"/>
          <p:cNvSpPr txBox="1"/>
          <p:nvPr/>
        </p:nvSpPr>
        <p:spPr>
          <a:xfrm>
            <a:off x="779700" y="2540300"/>
            <a:ext cx="163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20" name="Google Shape;620;p30"/>
          <p:cNvSpPr txBox="1"/>
          <p:nvPr/>
        </p:nvSpPr>
        <p:spPr>
          <a:xfrm>
            <a:off x="744625" y="1977775"/>
            <a:ext cx="16743000" cy="5278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b="1" sz="3300">
              <a:solidFill>
                <a:schemeClr val="dk1"/>
              </a:solidFill>
            </a:endParaRPr>
          </a:p>
          <a:p>
            <a:pPr indent="-438150" lvl="0" marL="4572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There were no significant differences between Man-Made and Natural disasters’ impact on overall happiness levels.</a:t>
            </a:r>
            <a:endParaRPr sz="3300">
              <a:solidFill>
                <a:srgbClr val="0B1320"/>
              </a:solidFill>
              <a:latin typeface="Roboto"/>
              <a:ea typeface="Roboto"/>
              <a:cs typeface="Roboto"/>
              <a:sym typeface="Roboto"/>
            </a:endParaRPr>
          </a:p>
          <a:p>
            <a:pPr indent="-438150" lvl="0" marL="4572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Only analyzed over the tweets filtered by location and keywords</a:t>
            </a:r>
            <a:endParaRPr sz="3300">
              <a:solidFill>
                <a:srgbClr val="0B1320"/>
              </a:solidFill>
              <a:latin typeface="Roboto"/>
              <a:ea typeface="Roboto"/>
              <a:cs typeface="Roboto"/>
              <a:sym typeface="Roboto"/>
            </a:endParaRPr>
          </a:p>
          <a:p>
            <a:pPr indent="-438150" lvl="0" marL="4572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 Analyzed with time frames of 28 days, 14 days, and 6 days before and after disasters.</a:t>
            </a:r>
            <a:endParaRPr sz="3300">
              <a:solidFill>
                <a:srgbClr val="0B1320"/>
              </a:solidFill>
              <a:latin typeface="Roboto"/>
              <a:ea typeface="Roboto"/>
              <a:cs typeface="Roboto"/>
              <a:sym typeface="Roboto"/>
            </a:endParaRPr>
          </a:p>
          <a:p>
            <a:pPr indent="-438150" lvl="0" marL="4572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All three groups had p-values ranging from .75 ~ .89</a:t>
            </a:r>
            <a:endParaRPr sz="3300">
              <a:solidFill>
                <a:srgbClr val="0B1320"/>
              </a:solidFill>
              <a:latin typeface="Roboto"/>
              <a:ea typeface="Roboto"/>
              <a:cs typeface="Roboto"/>
              <a:sym typeface="Roboto"/>
            </a:endParaRPr>
          </a:p>
          <a:p>
            <a:pPr indent="0" lvl="0" marL="0" rtl="0" algn="l">
              <a:lnSpc>
                <a:spcPct val="130000"/>
              </a:lnSpc>
              <a:spcBef>
                <a:spcPts val="0"/>
              </a:spcBef>
              <a:spcAft>
                <a:spcPts val="0"/>
              </a:spcAft>
              <a:buNone/>
            </a:pPr>
            <a:r>
              <a:t/>
            </a:r>
            <a:endParaRPr sz="3500">
              <a:solidFill>
                <a:srgbClr val="0B1320"/>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33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624" name="Shape 624"/>
        <p:cNvGrpSpPr/>
        <p:nvPr/>
      </p:nvGrpSpPr>
      <p:grpSpPr>
        <a:xfrm>
          <a:off x="0" y="0"/>
          <a:ext cx="0" cy="0"/>
          <a:chOff x="0" y="0"/>
          <a:chExt cx="0" cy="0"/>
        </a:xfrm>
      </p:grpSpPr>
      <p:sp>
        <p:nvSpPr>
          <p:cNvPr id="625" name="Google Shape;625;p31"/>
          <p:cNvSpPr txBox="1"/>
          <p:nvPr/>
        </p:nvSpPr>
        <p:spPr>
          <a:xfrm>
            <a:off x="744625" y="678525"/>
            <a:ext cx="14949900" cy="22104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US" sz="6300">
                <a:solidFill>
                  <a:srgbClr val="0B1320"/>
                </a:solidFill>
                <a:latin typeface="Playfair Display Black"/>
                <a:ea typeface="Playfair Display Black"/>
                <a:cs typeface="Playfair Display Black"/>
                <a:sym typeface="Playfair Display Black"/>
              </a:rPr>
              <a:t>Effect of Positive Events on Happiness</a:t>
            </a:r>
            <a:endParaRPr sz="1500">
              <a:solidFill>
                <a:schemeClr val="dk1"/>
              </a:solidFill>
            </a:endParaRPr>
          </a:p>
          <a:p>
            <a:pPr indent="0" lvl="0" marL="0" marR="0" rtl="0" algn="l">
              <a:lnSpc>
                <a:spcPct val="120000"/>
              </a:lnSpc>
              <a:spcBef>
                <a:spcPts val="0"/>
              </a:spcBef>
              <a:spcAft>
                <a:spcPts val="0"/>
              </a:spcAft>
              <a:buNone/>
            </a:pPr>
            <a:r>
              <a:t/>
            </a:r>
            <a:endParaRPr sz="6800">
              <a:solidFill>
                <a:srgbClr val="0B1320"/>
              </a:solidFill>
              <a:latin typeface="Playfair Display Black"/>
              <a:ea typeface="Playfair Display Black"/>
              <a:cs typeface="Playfair Display Black"/>
              <a:sym typeface="Playfair Display Black"/>
            </a:endParaRPr>
          </a:p>
        </p:txBody>
      </p:sp>
      <p:grpSp>
        <p:nvGrpSpPr>
          <p:cNvPr id="626" name="Google Shape;626;p31"/>
          <p:cNvGrpSpPr/>
          <p:nvPr/>
        </p:nvGrpSpPr>
        <p:grpSpPr>
          <a:xfrm>
            <a:off x="15956198" y="1028700"/>
            <a:ext cx="406852" cy="408676"/>
            <a:chOff x="1813" y="0"/>
            <a:chExt cx="809173" cy="812800"/>
          </a:xfrm>
        </p:grpSpPr>
        <p:sp>
          <p:nvSpPr>
            <p:cNvPr id="627" name="Google Shape;627;p3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9" name="Google Shape;629;p31"/>
          <p:cNvGrpSpPr/>
          <p:nvPr/>
        </p:nvGrpSpPr>
        <p:grpSpPr>
          <a:xfrm>
            <a:off x="16519873" y="1028700"/>
            <a:ext cx="406852" cy="408676"/>
            <a:chOff x="1813" y="0"/>
            <a:chExt cx="809173" cy="812800"/>
          </a:xfrm>
        </p:grpSpPr>
        <p:sp>
          <p:nvSpPr>
            <p:cNvPr id="630" name="Google Shape;630;p3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2" name="Google Shape;632;p31"/>
          <p:cNvGrpSpPr/>
          <p:nvPr/>
        </p:nvGrpSpPr>
        <p:grpSpPr>
          <a:xfrm>
            <a:off x="17080920" y="1028700"/>
            <a:ext cx="406852" cy="408676"/>
            <a:chOff x="1813" y="0"/>
            <a:chExt cx="809173" cy="812800"/>
          </a:xfrm>
        </p:grpSpPr>
        <p:sp>
          <p:nvSpPr>
            <p:cNvPr id="633" name="Google Shape;633;p3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5" name="Google Shape;635;p31"/>
          <p:cNvSpPr txBox="1"/>
          <p:nvPr/>
        </p:nvSpPr>
        <p:spPr>
          <a:xfrm>
            <a:off x="779700" y="2540300"/>
            <a:ext cx="163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grpSp>
        <p:nvGrpSpPr>
          <p:cNvPr id="636" name="Google Shape;636;p31"/>
          <p:cNvGrpSpPr/>
          <p:nvPr/>
        </p:nvGrpSpPr>
        <p:grpSpPr>
          <a:xfrm>
            <a:off x="845449" y="2078232"/>
            <a:ext cx="13692244" cy="1831441"/>
            <a:chOff x="1593000" y="2322568"/>
            <a:chExt cx="2939827" cy="643356"/>
          </a:xfrm>
        </p:grpSpPr>
        <p:sp>
          <p:nvSpPr>
            <p:cNvPr id="637" name="Google Shape;637;p31"/>
            <p:cNvSpPr/>
            <p:nvPr/>
          </p:nvSpPr>
          <p:spPr>
            <a:xfrm flipH="1">
              <a:off x="2283025" y="2322575"/>
              <a:ext cx="1844400" cy="642600"/>
            </a:xfrm>
            <a:prstGeom prst="rect">
              <a:avLst/>
            </a:prstGeom>
            <a:solidFill>
              <a:srgbClr val="6D9E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38" name="Google Shape;638;p31"/>
            <p:cNvSpPr/>
            <p:nvPr/>
          </p:nvSpPr>
          <p:spPr>
            <a:xfrm rot="-5400000">
              <a:off x="3501574" y="1934671"/>
              <a:ext cx="643356" cy="1419149"/>
            </a:xfrm>
            <a:prstGeom prst="flowChartOffpageConnector">
              <a:avLst/>
            </a:prstGeom>
            <a:solidFill>
              <a:srgbClr val="6D9E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39" name="Google Shape;639;p31"/>
            <p:cNvSpPr/>
            <p:nvPr/>
          </p:nvSpPr>
          <p:spPr>
            <a:xfrm>
              <a:off x="2342625" y="2399951"/>
              <a:ext cx="1940700" cy="495900"/>
            </a:xfrm>
            <a:prstGeom prst="rect">
              <a:avLst/>
            </a:prstGeom>
            <a:solidFill>
              <a:srgbClr val="6D9EEB"/>
            </a:solidFill>
            <a:ln>
              <a:noFill/>
            </a:ln>
          </p:spPr>
          <p:txBody>
            <a:bodyPr anchorCtr="0" anchor="ctr" bIns="182850" lIns="182850" spcFirstLastPara="1" rIns="182850" wrap="square" tIns="182850">
              <a:noAutofit/>
            </a:bodyPr>
            <a:lstStyle/>
            <a:p>
              <a:pPr indent="0" lvl="0" marL="0" rtl="0" algn="just">
                <a:lnSpc>
                  <a:spcPct val="115000"/>
                </a:lnSpc>
                <a:spcBef>
                  <a:spcPts val="0"/>
                </a:spcBef>
                <a:spcAft>
                  <a:spcPts val="0"/>
                </a:spcAft>
                <a:buClr>
                  <a:schemeClr val="dk1"/>
                </a:buClr>
                <a:buSzPts val="1100"/>
                <a:buFont typeface="Arial"/>
                <a:buNone/>
              </a:pPr>
              <a:r>
                <a:rPr b="1" lang="en-US" sz="3200">
                  <a:solidFill>
                    <a:schemeClr val="lt1"/>
                  </a:solidFill>
                </a:rPr>
                <a:t>Christmas Day 2009</a:t>
              </a:r>
              <a:endParaRPr sz="3200">
                <a:solidFill>
                  <a:schemeClr val="lt1"/>
                </a:solidFill>
                <a:latin typeface="Roboto"/>
                <a:ea typeface="Roboto"/>
                <a:cs typeface="Roboto"/>
                <a:sym typeface="Roboto"/>
              </a:endParaRPr>
            </a:p>
          </p:txBody>
        </p:sp>
        <p:sp>
          <p:nvSpPr>
            <p:cNvPr id="640" name="Google Shape;640;p31"/>
            <p:cNvSpPr/>
            <p:nvPr/>
          </p:nvSpPr>
          <p:spPr>
            <a:xfrm>
              <a:off x="1593000" y="2322568"/>
              <a:ext cx="690000" cy="642300"/>
            </a:xfrm>
            <a:prstGeom prst="rect">
              <a:avLst/>
            </a:prstGeom>
            <a:solidFill>
              <a:srgbClr val="6D9EEB"/>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41" name="Google Shape;641;p31"/>
            <p:cNvSpPr/>
            <p:nvPr/>
          </p:nvSpPr>
          <p:spPr>
            <a:xfrm>
              <a:off x="1593000" y="2322575"/>
              <a:ext cx="690000" cy="642600"/>
            </a:xfrm>
            <a:prstGeom prst="rect">
              <a:avLst/>
            </a:prstGeom>
            <a:solidFill>
              <a:srgbClr val="A4C2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3200">
                  <a:solidFill>
                    <a:schemeClr val="lt1"/>
                  </a:solidFill>
                  <a:latin typeface="Roboto Thin"/>
                  <a:ea typeface="Roboto Thin"/>
                  <a:cs typeface="Roboto Thin"/>
                  <a:sym typeface="Roboto Thin"/>
                </a:rPr>
                <a:t>01</a:t>
              </a:r>
              <a:endParaRPr sz="3200">
                <a:solidFill>
                  <a:schemeClr val="lt1"/>
                </a:solidFill>
                <a:latin typeface="Roboto Thin"/>
                <a:ea typeface="Roboto Thin"/>
                <a:cs typeface="Roboto Thin"/>
                <a:sym typeface="Roboto Thin"/>
              </a:endParaRPr>
            </a:p>
          </p:txBody>
        </p:sp>
      </p:grpSp>
      <p:grpSp>
        <p:nvGrpSpPr>
          <p:cNvPr id="642" name="Google Shape;642;p31"/>
          <p:cNvGrpSpPr/>
          <p:nvPr/>
        </p:nvGrpSpPr>
        <p:grpSpPr>
          <a:xfrm>
            <a:off x="845449" y="3909682"/>
            <a:ext cx="13692244" cy="1831441"/>
            <a:chOff x="1593000" y="2322568"/>
            <a:chExt cx="2939827" cy="643356"/>
          </a:xfrm>
        </p:grpSpPr>
        <p:sp>
          <p:nvSpPr>
            <p:cNvPr id="643" name="Google Shape;643;p31"/>
            <p:cNvSpPr/>
            <p:nvPr/>
          </p:nvSpPr>
          <p:spPr>
            <a:xfrm flipH="1">
              <a:off x="2283025" y="2322575"/>
              <a:ext cx="1844400" cy="642600"/>
            </a:xfrm>
            <a:prstGeom prst="rect">
              <a:avLst/>
            </a:prstGeom>
            <a:solidFill>
              <a:srgbClr val="6D9E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44" name="Google Shape;644;p31"/>
            <p:cNvSpPr/>
            <p:nvPr/>
          </p:nvSpPr>
          <p:spPr>
            <a:xfrm rot="-5400000">
              <a:off x="3501574" y="1934671"/>
              <a:ext cx="643356" cy="1419149"/>
            </a:xfrm>
            <a:prstGeom prst="flowChartOffpageConnector">
              <a:avLst/>
            </a:prstGeom>
            <a:solidFill>
              <a:srgbClr val="6D9E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45" name="Google Shape;645;p31"/>
            <p:cNvSpPr/>
            <p:nvPr/>
          </p:nvSpPr>
          <p:spPr>
            <a:xfrm>
              <a:off x="2342625" y="2399951"/>
              <a:ext cx="1940700" cy="495900"/>
            </a:xfrm>
            <a:prstGeom prst="rect">
              <a:avLst/>
            </a:prstGeom>
            <a:solidFill>
              <a:srgbClr val="6D9EEB"/>
            </a:solidFill>
            <a:ln>
              <a:noFill/>
            </a:ln>
          </p:spPr>
          <p:txBody>
            <a:bodyPr anchorCtr="0" anchor="ctr" bIns="182850" lIns="182850" spcFirstLastPara="1" rIns="182850" wrap="square" tIns="182850">
              <a:noAutofit/>
            </a:bodyPr>
            <a:lstStyle/>
            <a:p>
              <a:pPr indent="0" lvl="0" marL="0" rtl="0" algn="just">
                <a:lnSpc>
                  <a:spcPct val="115000"/>
                </a:lnSpc>
                <a:spcBef>
                  <a:spcPts val="0"/>
                </a:spcBef>
                <a:spcAft>
                  <a:spcPts val="0"/>
                </a:spcAft>
                <a:buClr>
                  <a:schemeClr val="dk1"/>
                </a:buClr>
                <a:buSzPts val="1100"/>
                <a:buFont typeface="Arial"/>
                <a:buNone/>
              </a:pPr>
              <a:r>
                <a:rPr b="1" lang="en-US" sz="3200">
                  <a:solidFill>
                    <a:schemeClr val="lt1"/>
                  </a:solidFill>
                </a:rPr>
                <a:t>U.S. Independence Day 2009</a:t>
              </a:r>
              <a:endParaRPr sz="3200">
                <a:solidFill>
                  <a:schemeClr val="lt1"/>
                </a:solidFill>
                <a:latin typeface="Roboto"/>
                <a:ea typeface="Roboto"/>
                <a:cs typeface="Roboto"/>
                <a:sym typeface="Roboto"/>
              </a:endParaRPr>
            </a:p>
          </p:txBody>
        </p:sp>
        <p:sp>
          <p:nvSpPr>
            <p:cNvPr id="646" name="Google Shape;646;p31"/>
            <p:cNvSpPr/>
            <p:nvPr/>
          </p:nvSpPr>
          <p:spPr>
            <a:xfrm>
              <a:off x="1593000" y="2322568"/>
              <a:ext cx="690000" cy="642300"/>
            </a:xfrm>
            <a:prstGeom prst="rect">
              <a:avLst/>
            </a:prstGeom>
            <a:solidFill>
              <a:srgbClr val="6D9EEB"/>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47" name="Google Shape;647;p31"/>
            <p:cNvSpPr/>
            <p:nvPr/>
          </p:nvSpPr>
          <p:spPr>
            <a:xfrm>
              <a:off x="1593000" y="2322575"/>
              <a:ext cx="690000" cy="642600"/>
            </a:xfrm>
            <a:prstGeom prst="rect">
              <a:avLst/>
            </a:prstGeom>
            <a:solidFill>
              <a:srgbClr val="A4C2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3200">
                  <a:solidFill>
                    <a:schemeClr val="lt1"/>
                  </a:solidFill>
                  <a:latin typeface="Roboto Thin"/>
                  <a:ea typeface="Roboto Thin"/>
                  <a:cs typeface="Roboto Thin"/>
                  <a:sym typeface="Roboto Thin"/>
                </a:rPr>
                <a:t>02</a:t>
              </a:r>
              <a:endParaRPr sz="3200">
                <a:solidFill>
                  <a:schemeClr val="lt1"/>
                </a:solidFill>
                <a:latin typeface="Roboto Thin"/>
                <a:ea typeface="Roboto Thin"/>
                <a:cs typeface="Roboto Thin"/>
                <a:sym typeface="Roboto Thin"/>
              </a:endParaRPr>
            </a:p>
          </p:txBody>
        </p:sp>
      </p:grpSp>
      <p:grpSp>
        <p:nvGrpSpPr>
          <p:cNvPr id="648" name="Google Shape;648;p31"/>
          <p:cNvGrpSpPr/>
          <p:nvPr/>
        </p:nvGrpSpPr>
        <p:grpSpPr>
          <a:xfrm>
            <a:off x="845449" y="5741132"/>
            <a:ext cx="13692244" cy="1831441"/>
            <a:chOff x="1593000" y="2322568"/>
            <a:chExt cx="2939827" cy="643356"/>
          </a:xfrm>
        </p:grpSpPr>
        <p:sp>
          <p:nvSpPr>
            <p:cNvPr id="649" name="Google Shape;649;p31"/>
            <p:cNvSpPr/>
            <p:nvPr/>
          </p:nvSpPr>
          <p:spPr>
            <a:xfrm flipH="1">
              <a:off x="2283025" y="2322575"/>
              <a:ext cx="1844400" cy="642600"/>
            </a:xfrm>
            <a:prstGeom prst="rect">
              <a:avLst/>
            </a:prstGeom>
            <a:solidFill>
              <a:srgbClr val="6D9E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50" name="Google Shape;650;p31"/>
            <p:cNvSpPr/>
            <p:nvPr/>
          </p:nvSpPr>
          <p:spPr>
            <a:xfrm rot="-5400000">
              <a:off x="3501574" y="1934671"/>
              <a:ext cx="643356" cy="1419149"/>
            </a:xfrm>
            <a:prstGeom prst="flowChartOffpageConnector">
              <a:avLst/>
            </a:prstGeom>
            <a:solidFill>
              <a:srgbClr val="6D9E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51" name="Google Shape;651;p31"/>
            <p:cNvSpPr/>
            <p:nvPr/>
          </p:nvSpPr>
          <p:spPr>
            <a:xfrm>
              <a:off x="2342625" y="2399951"/>
              <a:ext cx="1940700" cy="495900"/>
            </a:xfrm>
            <a:prstGeom prst="rect">
              <a:avLst/>
            </a:prstGeom>
            <a:solidFill>
              <a:srgbClr val="6D9EEB"/>
            </a:solidFill>
            <a:ln>
              <a:noFill/>
            </a:ln>
          </p:spPr>
          <p:txBody>
            <a:bodyPr anchorCtr="0" anchor="ctr" bIns="182850" lIns="182850" spcFirstLastPara="1" rIns="182850" wrap="square" tIns="182850">
              <a:noAutofit/>
            </a:bodyPr>
            <a:lstStyle/>
            <a:p>
              <a:pPr indent="0" lvl="0" marL="0" rtl="0" algn="just">
                <a:lnSpc>
                  <a:spcPct val="115000"/>
                </a:lnSpc>
                <a:spcBef>
                  <a:spcPts val="0"/>
                </a:spcBef>
                <a:spcAft>
                  <a:spcPts val="0"/>
                </a:spcAft>
                <a:buClr>
                  <a:schemeClr val="dk1"/>
                </a:buClr>
                <a:buSzPts val="1100"/>
                <a:buFont typeface="Arial"/>
                <a:buNone/>
              </a:pPr>
              <a:r>
                <a:rPr b="1" lang="en-US" sz="3200">
                  <a:solidFill>
                    <a:schemeClr val="lt1"/>
                  </a:solidFill>
                </a:rPr>
                <a:t>NASA Space Launch Oct. 2009</a:t>
              </a:r>
              <a:endParaRPr sz="3200">
                <a:solidFill>
                  <a:schemeClr val="lt1"/>
                </a:solidFill>
                <a:latin typeface="Roboto"/>
                <a:ea typeface="Roboto"/>
                <a:cs typeface="Roboto"/>
                <a:sym typeface="Roboto"/>
              </a:endParaRPr>
            </a:p>
          </p:txBody>
        </p:sp>
        <p:sp>
          <p:nvSpPr>
            <p:cNvPr id="652" name="Google Shape;652;p31"/>
            <p:cNvSpPr/>
            <p:nvPr/>
          </p:nvSpPr>
          <p:spPr>
            <a:xfrm>
              <a:off x="1593000" y="2322568"/>
              <a:ext cx="690000" cy="642300"/>
            </a:xfrm>
            <a:prstGeom prst="rect">
              <a:avLst/>
            </a:prstGeom>
            <a:solidFill>
              <a:srgbClr val="6D9EEB"/>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53" name="Google Shape;653;p31"/>
            <p:cNvSpPr/>
            <p:nvPr/>
          </p:nvSpPr>
          <p:spPr>
            <a:xfrm>
              <a:off x="1593000" y="2322575"/>
              <a:ext cx="690000" cy="642600"/>
            </a:xfrm>
            <a:prstGeom prst="rect">
              <a:avLst/>
            </a:prstGeom>
            <a:solidFill>
              <a:srgbClr val="A4C2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3200">
                  <a:solidFill>
                    <a:schemeClr val="lt1"/>
                  </a:solidFill>
                  <a:latin typeface="Roboto Thin"/>
                  <a:ea typeface="Roboto Thin"/>
                  <a:cs typeface="Roboto Thin"/>
                  <a:sym typeface="Roboto Thin"/>
                </a:rPr>
                <a:t>03</a:t>
              </a:r>
              <a:endParaRPr sz="3200">
                <a:solidFill>
                  <a:schemeClr val="lt1"/>
                </a:solidFill>
                <a:latin typeface="Roboto Thin"/>
                <a:ea typeface="Roboto Thin"/>
                <a:cs typeface="Roboto Thin"/>
                <a:sym typeface="Roboto Thin"/>
              </a:endParaRPr>
            </a:p>
          </p:txBody>
        </p:sp>
      </p:grpSp>
      <p:grpSp>
        <p:nvGrpSpPr>
          <p:cNvPr id="654" name="Google Shape;654;p31"/>
          <p:cNvGrpSpPr/>
          <p:nvPr/>
        </p:nvGrpSpPr>
        <p:grpSpPr>
          <a:xfrm>
            <a:off x="845449" y="7572582"/>
            <a:ext cx="13692244" cy="1831441"/>
            <a:chOff x="1593000" y="2322568"/>
            <a:chExt cx="2939827" cy="643356"/>
          </a:xfrm>
        </p:grpSpPr>
        <p:sp>
          <p:nvSpPr>
            <p:cNvPr id="655" name="Google Shape;655;p31"/>
            <p:cNvSpPr/>
            <p:nvPr/>
          </p:nvSpPr>
          <p:spPr>
            <a:xfrm flipH="1">
              <a:off x="2283025" y="2322575"/>
              <a:ext cx="1844400" cy="642600"/>
            </a:xfrm>
            <a:prstGeom prst="rect">
              <a:avLst/>
            </a:prstGeom>
            <a:solidFill>
              <a:srgbClr val="6D9E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56" name="Google Shape;656;p31"/>
            <p:cNvSpPr/>
            <p:nvPr/>
          </p:nvSpPr>
          <p:spPr>
            <a:xfrm rot="-5400000">
              <a:off x="3501574" y="1934671"/>
              <a:ext cx="643356" cy="1419149"/>
            </a:xfrm>
            <a:prstGeom prst="flowChartOffpageConnector">
              <a:avLst/>
            </a:prstGeom>
            <a:solidFill>
              <a:srgbClr val="6D9EEB"/>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57" name="Google Shape;657;p31"/>
            <p:cNvSpPr/>
            <p:nvPr/>
          </p:nvSpPr>
          <p:spPr>
            <a:xfrm>
              <a:off x="2342625" y="2399951"/>
              <a:ext cx="1940700" cy="495900"/>
            </a:xfrm>
            <a:prstGeom prst="rect">
              <a:avLst/>
            </a:prstGeom>
            <a:solidFill>
              <a:srgbClr val="6D9EEB"/>
            </a:solidFill>
            <a:ln>
              <a:noFill/>
            </a:ln>
          </p:spPr>
          <p:txBody>
            <a:bodyPr anchorCtr="0" anchor="ctr" bIns="182850" lIns="182850" spcFirstLastPara="1" rIns="182850" wrap="square" tIns="182850">
              <a:noAutofit/>
            </a:bodyPr>
            <a:lstStyle/>
            <a:p>
              <a:pPr indent="0" lvl="0" marL="0" rtl="0" algn="just">
                <a:lnSpc>
                  <a:spcPct val="115000"/>
                </a:lnSpc>
                <a:spcBef>
                  <a:spcPts val="0"/>
                </a:spcBef>
                <a:spcAft>
                  <a:spcPts val="0"/>
                </a:spcAft>
                <a:buClr>
                  <a:schemeClr val="dk1"/>
                </a:buClr>
                <a:buSzPts val="1100"/>
                <a:buFont typeface="Arial"/>
                <a:buNone/>
              </a:pPr>
              <a:r>
                <a:rPr b="1" lang="en-US" sz="3200">
                  <a:solidFill>
                    <a:schemeClr val="lt1"/>
                  </a:solidFill>
                </a:rPr>
                <a:t>Winter Olympics 2010</a:t>
              </a:r>
              <a:endParaRPr sz="3200">
                <a:solidFill>
                  <a:schemeClr val="lt1"/>
                </a:solidFill>
                <a:latin typeface="Roboto"/>
                <a:ea typeface="Roboto"/>
                <a:cs typeface="Roboto"/>
                <a:sym typeface="Roboto"/>
              </a:endParaRPr>
            </a:p>
          </p:txBody>
        </p:sp>
        <p:sp>
          <p:nvSpPr>
            <p:cNvPr id="658" name="Google Shape;658;p31"/>
            <p:cNvSpPr/>
            <p:nvPr/>
          </p:nvSpPr>
          <p:spPr>
            <a:xfrm>
              <a:off x="1593000" y="2322568"/>
              <a:ext cx="690000" cy="642300"/>
            </a:xfrm>
            <a:prstGeom prst="rect">
              <a:avLst/>
            </a:prstGeom>
            <a:solidFill>
              <a:srgbClr val="6D9EEB"/>
            </a:solidFill>
            <a:ln>
              <a:noFill/>
            </a:ln>
            <a:effectLst>
              <a:outerShdw blurRad="71438" rotWithShape="0" algn="bl" dir="2700000" dist="28575">
                <a:srgbClr val="000000">
                  <a:alpha val="170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3200">
                <a:solidFill>
                  <a:schemeClr val="lt1"/>
                </a:solidFill>
              </a:endParaRPr>
            </a:p>
          </p:txBody>
        </p:sp>
        <p:sp>
          <p:nvSpPr>
            <p:cNvPr id="659" name="Google Shape;659;p31"/>
            <p:cNvSpPr/>
            <p:nvPr/>
          </p:nvSpPr>
          <p:spPr>
            <a:xfrm>
              <a:off x="1593000" y="2322575"/>
              <a:ext cx="690000" cy="642600"/>
            </a:xfrm>
            <a:prstGeom prst="rect">
              <a:avLst/>
            </a:prstGeom>
            <a:solidFill>
              <a:srgbClr val="A4C2F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3200">
                  <a:solidFill>
                    <a:schemeClr val="lt1"/>
                  </a:solidFill>
                  <a:latin typeface="Roboto Thin"/>
                  <a:ea typeface="Roboto Thin"/>
                  <a:cs typeface="Roboto Thin"/>
                  <a:sym typeface="Roboto Thin"/>
                </a:rPr>
                <a:t>04</a:t>
              </a:r>
              <a:endParaRPr sz="3200">
                <a:solidFill>
                  <a:schemeClr val="lt1"/>
                </a:solidFill>
                <a:latin typeface="Roboto Thin"/>
                <a:ea typeface="Roboto Thin"/>
                <a:cs typeface="Roboto Thin"/>
                <a:sym typeface="Roboto Thi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14" name="Shape 114"/>
        <p:cNvGrpSpPr/>
        <p:nvPr/>
      </p:nvGrpSpPr>
      <p:grpSpPr>
        <a:xfrm>
          <a:off x="0" y="0"/>
          <a:ext cx="0" cy="0"/>
          <a:chOff x="0" y="0"/>
          <a:chExt cx="0" cy="0"/>
        </a:xfrm>
      </p:grpSpPr>
      <p:sp>
        <p:nvSpPr>
          <p:cNvPr id="115" name="Google Shape;115;p14"/>
          <p:cNvSpPr txBox="1"/>
          <p:nvPr/>
        </p:nvSpPr>
        <p:spPr>
          <a:xfrm>
            <a:off x="8833669" y="6406647"/>
            <a:ext cx="8527052" cy="27432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9000" u="none" cap="none" strike="noStrike">
                <a:solidFill>
                  <a:srgbClr val="0B1320"/>
                </a:solidFill>
                <a:latin typeface="Playfair Display Black"/>
                <a:ea typeface="Playfair Display Black"/>
                <a:cs typeface="Playfair Display Black"/>
                <a:sym typeface="Playfair Display Black"/>
              </a:rPr>
              <a:t>table of contents</a:t>
            </a:r>
            <a:endParaRPr/>
          </a:p>
        </p:txBody>
      </p:sp>
      <p:sp>
        <p:nvSpPr>
          <p:cNvPr id="116" name="Google Shape;116;p14"/>
          <p:cNvSpPr txBox="1"/>
          <p:nvPr/>
        </p:nvSpPr>
        <p:spPr>
          <a:xfrm>
            <a:off x="2599624" y="1834807"/>
            <a:ext cx="4930500" cy="86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600">
                <a:solidFill>
                  <a:srgbClr val="0B1320"/>
                </a:solidFill>
                <a:latin typeface="Roboto"/>
                <a:ea typeface="Roboto"/>
                <a:cs typeface="Roboto"/>
                <a:sym typeface="Roboto"/>
              </a:rPr>
              <a:t>Introduction</a:t>
            </a:r>
            <a:endParaRPr/>
          </a:p>
        </p:txBody>
      </p:sp>
      <p:sp>
        <p:nvSpPr>
          <p:cNvPr id="117" name="Google Shape;117;p14"/>
          <p:cNvSpPr txBox="1"/>
          <p:nvPr/>
        </p:nvSpPr>
        <p:spPr>
          <a:xfrm>
            <a:off x="1029613" y="1616367"/>
            <a:ext cx="1365284" cy="1085215"/>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01.</a:t>
            </a:r>
            <a:endParaRPr/>
          </a:p>
        </p:txBody>
      </p:sp>
      <p:sp>
        <p:nvSpPr>
          <p:cNvPr id="118" name="Google Shape;118;p14"/>
          <p:cNvSpPr txBox="1"/>
          <p:nvPr/>
        </p:nvSpPr>
        <p:spPr>
          <a:xfrm>
            <a:off x="7530219" y="1616367"/>
            <a:ext cx="1429644" cy="1085215"/>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04.</a:t>
            </a:r>
            <a:endParaRPr/>
          </a:p>
        </p:txBody>
      </p:sp>
      <p:sp>
        <p:nvSpPr>
          <p:cNvPr id="119" name="Google Shape;119;p14"/>
          <p:cNvSpPr txBox="1"/>
          <p:nvPr/>
        </p:nvSpPr>
        <p:spPr>
          <a:xfrm>
            <a:off x="1233024" y="3105565"/>
            <a:ext cx="1227296" cy="1085215"/>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02.</a:t>
            </a:r>
            <a:endParaRPr/>
          </a:p>
        </p:txBody>
      </p:sp>
      <p:sp>
        <p:nvSpPr>
          <p:cNvPr id="120" name="Google Shape;120;p14"/>
          <p:cNvSpPr txBox="1"/>
          <p:nvPr/>
        </p:nvSpPr>
        <p:spPr>
          <a:xfrm>
            <a:off x="1233018" y="5220289"/>
            <a:ext cx="1194000" cy="98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03.</a:t>
            </a:r>
            <a:endParaRPr/>
          </a:p>
        </p:txBody>
      </p:sp>
      <p:cxnSp>
        <p:nvCxnSpPr>
          <p:cNvPr id="121" name="Google Shape;121;p14"/>
          <p:cNvCxnSpPr/>
          <p:nvPr/>
        </p:nvCxnSpPr>
        <p:spPr>
          <a:xfrm>
            <a:off x="3273949" y="9462624"/>
            <a:ext cx="13985351" cy="0"/>
          </a:xfrm>
          <a:prstGeom prst="straightConnector1">
            <a:avLst/>
          </a:prstGeom>
          <a:noFill/>
          <a:ln cap="flat" cmpd="sng" w="38100">
            <a:solidFill>
              <a:srgbClr val="0B1320"/>
            </a:solidFill>
            <a:prstDash val="solid"/>
            <a:round/>
            <a:headEnd len="sm" w="sm" type="none"/>
            <a:tailEnd len="sm" w="sm" type="none"/>
          </a:ln>
        </p:spPr>
      </p:cxnSp>
      <p:grpSp>
        <p:nvGrpSpPr>
          <p:cNvPr id="122" name="Google Shape;122;p14"/>
          <p:cNvGrpSpPr/>
          <p:nvPr/>
        </p:nvGrpSpPr>
        <p:grpSpPr>
          <a:xfrm>
            <a:off x="1029612" y="9258300"/>
            <a:ext cx="406823" cy="408647"/>
            <a:chOff x="1813" y="0"/>
            <a:chExt cx="809173" cy="812800"/>
          </a:xfrm>
        </p:grpSpPr>
        <p:sp>
          <p:nvSpPr>
            <p:cNvPr id="123" name="Google Shape;123;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 name="Google Shape;125;p14"/>
          <p:cNvGrpSpPr/>
          <p:nvPr/>
        </p:nvGrpSpPr>
        <p:grpSpPr>
          <a:xfrm>
            <a:off x="1593286" y="9258300"/>
            <a:ext cx="406823" cy="408647"/>
            <a:chOff x="1813" y="0"/>
            <a:chExt cx="809173" cy="812800"/>
          </a:xfrm>
        </p:grpSpPr>
        <p:sp>
          <p:nvSpPr>
            <p:cNvPr id="126" name="Google Shape;126;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 name="Google Shape;128;p14"/>
          <p:cNvGrpSpPr/>
          <p:nvPr/>
        </p:nvGrpSpPr>
        <p:grpSpPr>
          <a:xfrm>
            <a:off x="2154334" y="9258300"/>
            <a:ext cx="406823" cy="408647"/>
            <a:chOff x="1813" y="0"/>
            <a:chExt cx="809173" cy="812800"/>
          </a:xfrm>
        </p:grpSpPr>
        <p:sp>
          <p:nvSpPr>
            <p:cNvPr id="129" name="Google Shape;129;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1" name="Google Shape;131;p14"/>
          <p:cNvSpPr txBox="1"/>
          <p:nvPr/>
        </p:nvSpPr>
        <p:spPr>
          <a:xfrm>
            <a:off x="2599624" y="3324005"/>
            <a:ext cx="4930500" cy="189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600">
                <a:solidFill>
                  <a:srgbClr val="0B1320"/>
                </a:solidFill>
                <a:latin typeface="Roboto"/>
                <a:ea typeface="Roboto"/>
                <a:cs typeface="Roboto"/>
                <a:sym typeface="Roboto"/>
              </a:rPr>
              <a:t>Related Research</a:t>
            </a:r>
            <a:endParaRPr/>
          </a:p>
        </p:txBody>
      </p:sp>
      <p:sp>
        <p:nvSpPr>
          <p:cNvPr id="132" name="Google Shape;132;p14"/>
          <p:cNvSpPr txBox="1"/>
          <p:nvPr/>
        </p:nvSpPr>
        <p:spPr>
          <a:xfrm>
            <a:off x="2582949" y="5438729"/>
            <a:ext cx="4930500" cy="86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600">
                <a:solidFill>
                  <a:srgbClr val="0B1320"/>
                </a:solidFill>
                <a:latin typeface="Roboto"/>
                <a:ea typeface="Roboto"/>
                <a:cs typeface="Roboto"/>
                <a:sym typeface="Roboto"/>
              </a:rPr>
              <a:t>Methods</a:t>
            </a:r>
            <a:endParaRPr/>
          </a:p>
        </p:txBody>
      </p:sp>
      <p:sp>
        <p:nvSpPr>
          <p:cNvPr id="133" name="Google Shape;133;p14"/>
          <p:cNvSpPr txBox="1"/>
          <p:nvPr/>
        </p:nvSpPr>
        <p:spPr>
          <a:xfrm>
            <a:off x="9167031" y="1834807"/>
            <a:ext cx="4930500" cy="86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600">
                <a:solidFill>
                  <a:srgbClr val="0B1320"/>
                </a:solidFill>
                <a:latin typeface="Roboto"/>
                <a:ea typeface="Roboto"/>
                <a:cs typeface="Roboto"/>
                <a:sym typeface="Roboto"/>
              </a:rPr>
              <a:t>Results</a:t>
            </a:r>
            <a:endParaRPr/>
          </a:p>
        </p:txBody>
      </p:sp>
      <p:grpSp>
        <p:nvGrpSpPr>
          <p:cNvPr id="134" name="Google Shape;134;p14"/>
          <p:cNvGrpSpPr/>
          <p:nvPr/>
        </p:nvGrpSpPr>
        <p:grpSpPr>
          <a:xfrm>
            <a:off x="15131637" y="-3019570"/>
            <a:ext cx="5858410" cy="7210351"/>
            <a:chOff x="0" y="0"/>
            <a:chExt cx="7811213" cy="9613801"/>
          </a:xfrm>
        </p:grpSpPr>
        <p:grpSp>
          <p:nvGrpSpPr>
            <p:cNvPr id="135" name="Google Shape;135;p14"/>
            <p:cNvGrpSpPr/>
            <p:nvPr/>
          </p:nvGrpSpPr>
          <p:grpSpPr>
            <a:xfrm rot="10800000">
              <a:off x="0" y="0"/>
              <a:ext cx="7811213" cy="9613801"/>
              <a:chOff x="0" y="0"/>
              <a:chExt cx="660400" cy="812800"/>
            </a:xfrm>
          </p:grpSpPr>
          <p:sp>
            <p:nvSpPr>
              <p:cNvPr id="136" name="Google Shape;136;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 name="Google Shape;138;p14"/>
            <p:cNvGrpSpPr/>
            <p:nvPr/>
          </p:nvGrpSpPr>
          <p:grpSpPr>
            <a:xfrm rot="10800000">
              <a:off x="456341" y="561650"/>
              <a:ext cx="6898532" cy="8490500"/>
              <a:chOff x="0" y="0"/>
              <a:chExt cx="660400" cy="812800"/>
            </a:xfrm>
          </p:grpSpPr>
          <p:sp>
            <p:nvSpPr>
              <p:cNvPr id="139" name="Google Shape;139;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 name="Google Shape;141;p14"/>
            <p:cNvGrpSpPr/>
            <p:nvPr/>
          </p:nvGrpSpPr>
          <p:grpSpPr>
            <a:xfrm rot="10800000">
              <a:off x="906844" y="1116116"/>
              <a:ext cx="5997524" cy="7381569"/>
              <a:chOff x="0" y="0"/>
              <a:chExt cx="660400" cy="812800"/>
            </a:xfrm>
          </p:grpSpPr>
          <p:sp>
            <p:nvSpPr>
              <p:cNvPr id="142" name="Google Shape;142;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44" name="Google Shape;144;p14"/>
          <p:cNvSpPr txBox="1"/>
          <p:nvPr/>
        </p:nvSpPr>
        <p:spPr>
          <a:xfrm>
            <a:off x="7530219" y="3108005"/>
            <a:ext cx="1429500" cy="984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399" u="none" cap="none" strike="noStrike">
                <a:solidFill>
                  <a:srgbClr val="0B1320"/>
                </a:solidFill>
                <a:latin typeface="Playfair Display Black"/>
                <a:ea typeface="Playfair Display Black"/>
                <a:cs typeface="Playfair Display Black"/>
                <a:sym typeface="Playfair Display Black"/>
              </a:rPr>
              <a:t>0</a:t>
            </a:r>
            <a:r>
              <a:rPr lang="en-US" sz="6399">
                <a:solidFill>
                  <a:srgbClr val="0B1320"/>
                </a:solidFill>
                <a:latin typeface="Playfair Display Black"/>
                <a:ea typeface="Playfair Display Black"/>
                <a:cs typeface="Playfair Display Black"/>
                <a:sym typeface="Playfair Display Black"/>
              </a:rPr>
              <a:t>5</a:t>
            </a:r>
            <a:r>
              <a:rPr b="0" i="0" lang="en-US" sz="6399" u="none" cap="none" strike="noStrike">
                <a:solidFill>
                  <a:srgbClr val="0B1320"/>
                </a:solidFill>
                <a:latin typeface="Playfair Display Black"/>
                <a:ea typeface="Playfair Display Black"/>
                <a:cs typeface="Playfair Display Black"/>
                <a:sym typeface="Playfair Display Black"/>
              </a:rPr>
              <a:t>.</a:t>
            </a:r>
            <a:endParaRPr/>
          </a:p>
        </p:txBody>
      </p:sp>
      <p:sp>
        <p:nvSpPr>
          <p:cNvPr id="145" name="Google Shape;145;p14"/>
          <p:cNvSpPr txBox="1"/>
          <p:nvPr/>
        </p:nvSpPr>
        <p:spPr>
          <a:xfrm>
            <a:off x="9167031" y="3326445"/>
            <a:ext cx="4930500" cy="861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600">
                <a:solidFill>
                  <a:srgbClr val="0B1320"/>
                </a:solidFill>
                <a:latin typeface="Roboto"/>
                <a:ea typeface="Roboto"/>
                <a:cs typeface="Roboto"/>
                <a:sym typeface="Roboto"/>
              </a:rPr>
              <a:t>Conclusion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663" name="Shape 663"/>
        <p:cNvGrpSpPr/>
        <p:nvPr/>
      </p:nvGrpSpPr>
      <p:grpSpPr>
        <a:xfrm>
          <a:off x="0" y="0"/>
          <a:ext cx="0" cy="0"/>
          <a:chOff x="0" y="0"/>
          <a:chExt cx="0" cy="0"/>
        </a:xfrm>
      </p:grpSpPr>
      <p:grpSp>
        <p:nvGrpSpPr>
          <p:cNvPr id="664" name="Google Shape;664;p32"/>
          <p:cNvGrpSpPr/>
          <p:nvPr/>
        </p:nvGrpSpPr>
        <p:grpSpPr>
          <a:xfrm>
            <a:off x="514350" y="709900"/>
            <a:ext cx="11677725" cy="9256150"/>
            <a:chOff x="0" y="1"/>
            <a:chExt cx="15570300" cy="12341533"/>
          </a:xfrm>
        </p:grpSpPr>
        <p:sp>
          <p:nvSpPr>
            <p:cNvPr id="665" name="Google Shape;665;p32"/>
            <p:cNvSpPr txBox="1"/>
            <p:nvPr/>
          </p:nvSpPr>
          <p:spPr>
            <a:xfrm>
              <a:off x="0" y="1"/>
              <a:ext cx="15570300" cy="3386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0B1320"/>
                  </a:solidFill>
                  <a:latin typeface="Playfair Display Black"/>
                  <a:ea typeface="Playfair Display Black"/>
                  <a:cs typeface="Playfair Display Black"/>
                  <a:sym typeface="Playfair Display Black"/>
                </a:rPr>
                <a:t>Effect of Positive Events on Happiness</a:t>
              </a:r>
              <a:endParaRPr/>
            </a:p>
          </p:txBody>
        </p:sp>
        <p:sp>
          <p:nvSpPr>
            <p:cNvPr id="666" name="Google Shape;666;p32"/>
            <p:cNvSpPr txBox="1"/>
            <p:nvPr/>
          </p:nvSpPr>
          <p:spPr>
            <a:xfrm>
              <a:off x="0" y="3740235"/>
              <a:ext cx="10498200" cy="8601300"/>
            </a:xfrm>
            <a:prstGeom prst="rect">
              <a:avLst/>
            </a:prstGeom>
            <a:noFill/>
            <a:ln>
              <a:noFill/>
            </a:ln>
          </p:spPr>
          <p:txBody>
            <a:bodyPr anchorCtr="0" anchor="t" bIns="0" lIns="0" spcFirstLastPara="1" rIns="0" wrap="square" tIns="0">
              <a:spAutoFit/>
            </a:bodyPr>
            <a:lstStyle/>
            <a:p>
              <a:pPr indent="-438150" lvl="0" marL="457200" marR="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Positive events tend to, at best, have a small impact on the overall happiness of a population</a:t>
              </a:r>
              <a:endParaRPr sz="3300">
                <a:solidFill>
                  <a:srgbClr val="0B1320"/>
                </a:solidFill>
                <a:latin typeface="Roboto"/>
                <a:ea typeface="Roboto"/>
                <a:cs typeface="Roboto"/>
                <a:sym typeface="Roboto"/>
              </a:endParaRPr>
            </a:p>
            <a:p>
              <a:pPr indent="-438150" lvl="0" marL="457200" marR="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Effect seems to be short-lived and can lead to decreases in happiness afterwards.</a:t>
              </a:r>
              <a:endParaRPr sz="3300">
                <a:solidFill>
                  <a:srgbClr val="0B1320"/>
                </a:solidFill>
                <a:latin typeface="Roboto"/>
                <a:ea typeface="Roboto"/>
                <a:cs typeface="Roboto"/>
                <a:sym typeface="Roboto"/>
              </a:endParaRPr>
            </a:p>
            <a:p>
              <a:pPr indent="-438150" lvl="0" marL="457200" marR="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Changes in ambient happiness before/after a positive event are more pronounced than those of overall happiness</a:t>
              </a:r>
              <a:endParaRPr sz="3300">
                <a:solidFill>
                  <a:srgbClr val="0B1320"/>
                </a:solidFill>
                <a:latin typeface="Roboto"/>
                <a:ea typeface="Roboto"/>
                <a:cs typeface="Roboto"/>
                <a:sym typeface="Roboto"/>
              </a:endParaRPr>
            </a:p>
          </p:txBody>
        </p:sp>
      </p:grpSp>
      <p:pic>
        <p:nvPicPr>
          <p:cNvPr id="667" name="Google Shape;667;p32"/>
          <p:cNvPicPr preferRelativeResize="0"/>
          <p:nvPr/>
        </p:nvPicPr>
        <p:blipFill>
          <a:blip r:embed="rId3">
            <a:alphaModFix/>
          </a:blip>
          <a:stretch>
            <a:fillRect/>
          </a:stretch>
        </p:blipFill>
        <p:spPr>
          <a:xfrm>
            <a:off x="8583175" y="2669700"/>
            <a:ext cx="9327852" cy="6995874"/>
          </a:xfrm>
          <a:prstGeom prst="rect">
            <a:avLst/>
          </a:prstGeom>
          <a:noFill/>
          <a:ln>
            <a:noFill/>
          </a:ln>
        </p:spPr>
      </p:pic>
      <p:sp>
        <p:nvSpPr>
          <p:cNvPr id="668" name="Google Shape;668;p32"/>
          <p:cNvSpPr txBox="1"/>
          <p:nvPr/>
        </p:nvSpPr>
        <p:spPr>
          <a:xfrm>
            <a:off x="10204200" y="2161800"/>
            <a:ext cx="6085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latin typeface="Playfair Display"/>
                <a:ea typeface="Playfair Display"/>
                <a:cs typeface="Playfair Display"/>
                <a:sym typeface="Playfair Display"/>
              </a:rPr>
              <a:t>Christmas Day 2009</a:t>
            </a:r>
            <a:endParaRPr b="1" sz="2100">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672" name="Shape 672"/>
        <p:cNvGrpSpPr/>
        <p:nvPr/>
      </p:nvGrpSpPr>
      <p:grpSpPr>
        <a:xfrm>
          <a:off x="0" y="0"/>
          <a:ext cx="0" cy="0"/>
          <a:chOff x="0" y="0"/>
          <a:chExt cx="0" cy="0"/>
        </a:xfrm>
      </p:grpSpPr>
      <p:grpSp>
        <p:nvGrpSpPr>
          <p:cNvPr id="673" name="Google Shape;673;p33"/>
          <p:cNvGrpSpPr/>
          <p:nvPr/>
        </p:nvGrpSpPr>
        <p:grpSpPr>
          <a:xfrm>
            <a:off x="514350" y="709900"/>
            <a:ext cx="11677725" cy="10647550"/>
            <a:chOff x="0" y="1"/>
            <a:chExt cx="15570300" cy="14196733"/>
          </a:xfrm>
        </p:grpSpPr>
        <p:sp>
          <p:nvSpPr>
            <p:cNvPr id="674" name="Google Shape;674;p33"/>
            <p:cNvSpPr txBox="1"/>
            <p:nvPr/>
          </p:nvSpPr>
          <p:spPr>
            <a:xfrm>
              <a:off x="0" y="1"/>
              <a:ext cx="15570300" cy="3386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0B1320"/>
                  </a:solidFill>
                  <a:latin typeface="Playfair Display Black"/>
                  <a:ea typeface="Playfair Display Black"/>
                  <a:cs typeface="Playfair Display Black"/>
                  <a:sym typeface="Playfair Display Black"/>
                </a:rPr>
                <a:t>Effect of Positive Events on Happiness</a:t>
              </a:r>
              <a:endParaRPr/>
            </a:p>
          </p:txBody>
        </p:sp>
        <p:sp>
          <p:nvSpPr>
            <p:cNvPr id="675" name="Google Shape;675;p33"/>
            <p:cNvSpPr txBox="1"/>
            <p:nvPr/>
          </p:nvSpPr>
          <p:spPr>
            <a:xfrm>
              <a:off x="0" y="3740235"/>
              <a:ext cx="10043100" cy="10456500"/>
            </a:xfrm>
            <a:prstGeom prst="rect">
              <a:avLst/>
            </a:prstGeom>
            <a:noFill/>
            <a:ln>
              <a:noFill/>
            </a:ln>
          </p:spPr>
          <p:txBody>
            <a:bodyPr anchorCtr="0" anchor="t" bIns="0" lIns="0" spcFirstLastPara="1" rIns="0" wrap="square" tIns="0">
              <a:spAutoFit/>
            </a:bodyPr>
            <a:lstStyle/>
            <a:p>
              <a:pPr indent="-438150" lvl="0" marL="4572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Positive events tend to, at best, have a small impact on the overall happiness of a population</a:t>
              </a:r>
              <a:endParaRPr sz="3300">
                <a:solidFill>
                  <a:srgbClr val="0B1320"/>
                </a:solidFill>
                <a:latin typeface="Roboto"/>
                <a:ea typeface="Roboto"/>
                <a:cs typeface="Roboto"/>
                <a:sym typeface="Roboto"/>
              </a:endParaRPr>
            </a:p>
            <a:p>
              <a:pPr indent="-438150" lvl="0" marL="4572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Effect seems to be short-lived and can lead to decreases in happiness afterwards.</a:t>
              </a:r>
              <a:endParaRPr sz="3300">
                <a:solidFill>
                  <a:srgbClr val="0B1320"/>
                </a:solidFill>
                <a:latin typeface="Roboto"/>
                <a:ea typeface="Roboto"/>
                <a:cs typeface="Roboto"/>
                <a:sym typeface="Roboto"/>
              </a:endParaRPr>
            </a:p>
            <a:p>
              <a:pPr indent="-438150" lvl="0" marL="4572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Changes in ambient happiness before/after a positive event are more pronounced than those of overall happiness</a:t>
              </a:r>
              <a:endParaRPr sz="3300">
                <a:solidFill>
                  <a:srgbClr val="0B1320"/>
                </a:solidFill>
                <a:latin typeface="Roboto"/>
                <a:ea typeface="Roboto"/>
                <a:cs typeface="Roboto"/>
                <a:sym typeface="Roboto"/>
              </a:endParaRPr>
            </a:p>
            <a:p>
              <a:pPr indent="0" lvl="0" marL="0" rtl="0" algn="l">
                <a:lnSpc>
                  <a:spcPct val="130000"/>
                </a:lnSpc>
                <a:spcBef>
                  <a:spcPts val="0"/>
                </a:spcBef>
                <a:spcAft>
                  <a:spcPts val="0"/>
                </a:spcAft>
                <a:buNone/>
              </a:pPr>
              <a:r>
                <a:t/>
              </a:r>
              <a:endParaRPr sz="3500">
                <a:solidFill>
                  <a:srgbClr val="0B1320"/>
                </a:solidFill>
                <a:latin typeface="Roboto"/>
                <a:ea typeface="Roboto"/>
                <a:cs typeface="Roboto"/>
                <a:sym typeface="Roboto"/>
              </a:endParaRPr>
            </a:p>
            <a:p>
              <a:pPr indent="0" lvl="0" marL="0" marR="0" rtl="0" algn="l">
                <a:lnSpc>
                  <a:spcPct val="130000"/>
                </a:lnSpc>
                <a:spcBef>
                  <a:spcPts val="0"/>
                </a:spcBef>
                <a:spcAft>
                  <a:spcPts val="0"/>
                </a:spcAft>
                <a:buNone/>
              </a:pPr>
              <a:r>
                <a:t/>
              </a:r>
              <a:endParaRPr sz="3500">
                <a:solidFill>
                  <a:srgbClr val="0B1320"/>
                </a:solidFill>
                <a:latin typeface="Roboto"/>
                <a:ea typeface="Roboto"/>
                <a:cs typeface="Roboto"/>
                <a:sym typeface="Roboto"/>
              </a:endParaRPr>
            </a:p>
          </p:txBody>
        </p:sp>
      </p:grpSp>
      <p:pic>
        <p:nvPicPr>
          <p:cNvPr id="676" name="Google Shape;676;p33"/>
          <p:cNvPicPr preferRelativeResize="0"/>
          <p:nvPr/>
        </p:nvPicPr>
        <p:blipFill>
          <a:blip r:embed="rId3">
            <a:alphaModFix/>
          </a:blip>
          <a:stretch>
            <a:fillRect/>
          </a:stretch>
        </p:blipFill>
        <p:spPr>
          <a:xfrm>
            <a:off x="8406375" y="3620254"/>
            <a:ext cx="9753600" cy="2705100"/>
          </a:xfrm>
          <a:prstGeom prst="rect">
            <a:avLst/>
          </a:prstGeom>
          <a:noFill/>
          <a:ln>
            <a:noFill/>
          </a:ln>
        </p:spPr>
      </p:pic>
      <p:pic>
        <p:nvPicPr>
          <p:cNvPr id="677" name="Google Shape;677;p33"/>
          <p:cNvPicPr preferRelativeResize="0"/>
          <p:nvPr/>
        </p:nvPicPr>
        <p:blipFill>
          <a:blip r:embed="rId4">
            <a:alphaModFix/>
          </a:blip>
          <a:stretch>
            <a:fillRect/>
          </a:stretch>
        </p:blipFill>
        <p:spPr>
          <a:xfrm>
            <a:off x="8406353" y="6936251"/>
            <a:ext cx="9753649" cy="2705100"/>
          </a:xfrm>
          <a:prstGeom prst="rect">
            <a:avLst/>
          </a:prstGeom>
          <a:noFill/>
          <a:ln>
            <a:noFill/>
          </a:ln>
        </p:spPr>
      </p:pic>
      <p:sp>
        <p:nvSpPr>
          <p:cNvPr id="678" name="Google Shape;678;p33"/>
          <p:cNvSpPr txBox="1"/>
          <p:nvPr/>
        </p:nvSpPr>
        <p:spPr>
          <a:xfrm>
            <a:off x="12630950" y="6325350"/>
            <a:ext cx="202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Playfair Display"/>
                <a:ea typeface="Playfair Display"/>
                <a:cs typeface="Playfair Display"/>
                <a:sym typeface="Playfair Display"/>
              </a:rPr>
              <a:t>All Tweets</a:t>
            </a:r>
            <a:endParaRPr b="1" sz="1600">
              <a:latin typeface="Playfair Display"/>
              <a:ea typeface="Playfair Display"/>
              <a:cs typeface="Playfair Display"/>
              <a:sym typeface="Playfair Display"/>
            </a:endParaRPr>
          </a:p>
        </p:txBody>
      </p:sp>
      <p:sp>
        <p:nvSpPr>
          <p:cNvPr id="679" name="Google Shape;679;p33"/>
          <p:cNvSpPr txBox="1"/>
          <p:nvPr/>
        </p:nvSpPr>
        <p:spPr>
          <a:xfrm>
            <a:off x="12387100" y="9641350"/>
            <a:ext cx="202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Playfair Display"/>
                <a:ea typeface="Playfair Display"/>
                <a:cs typeface="Playfair Display"/>
                <a:sym typeface="Playfair Display"/>
              </a:rPr>
              <a:t>Filtered Tweets</a:t>
            </a:r>
            <a:endParaRPr b="1" sz="1600">
              <a:latin typeface="Playfair Display"/>
              <a:ea typeface="Playfair Display"/>
              <a:cs typeface="Playfair Display"/>
              <a:sym typeface="Playfair Display"/>
            </a:endParaRPr>
          </a:p>
        </p:txBody>
      </p:sp>
      <p:sp>
        <p:nvSpPr>
          <p:cNvPr id="680" name="Google Shape;680;p33"/>
          <p:cNvSpPr txBox="1"/>
          <p:nvPr/>
        </p:nvSpPr>
        <p:spPr>
          <a:xfrm>
            <a:off x="10240275" y="3175050"/>
            <a:ext cx="6085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latin typeface="Playfair Display"/>
                <a:ea typeface="Playfair Display"/>
                <a:cs typeface="Playfair Display"/>
                <a:sym typeface="Playfair Display"/>
              </a:rPr>
              <a:t>Christmas Day 2009</a:t>
            </a:r>
            <a:endParaRPr b="1" sz="2100">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500"/>
                                        <p:tgtEl>
                                          <p:spTgt spid="6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684" name="Shape 684"/>
        <p:cNvGrpSpPr/>
        <p:nvPr/>
      </p:nvGrpSpPr>
      <p:grpSpPr>
        <a:xfrm>
          <a:off x="0" y="0"/>
          <a:ext cx="0" cy="0"/>
          <a:chOff x="0" y="0"/>
          <a:chExt cx="0" cy="0"/>
        </a:xfrm>
      </p:grpSpPr>
      <p:grpSp>
        <p:nvGrpSpPr>
          <p:cNvPr id="685" name="Google Shape;685;p34"/>
          <p:cNvGrpSpPr/>
          <p:nvPr/>
        </p:nvGrpSpPr>
        <p:grpSpPr>
          <a:xfrm>
            <a:off x="1028700" y="884038"/>
            <a:ext cx="16230707" cy="8374317"/>
            <a:chOff x="0" y="-38100"/>
            <a:chExt cx="4274726" cy="2205567"/>
          </a:xfrm>
        </p:grpSpPr>
        <p:sp>
          <p:nvSpPr>
            <p:cNvPr id="686" name="Google Shape;686;p34"/>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88" name="Google Shape;688;p34"/>
          <p:cNvSpPr txBox="1"/>
          <p:nvPr/>
        </p:nvSpPr>
        <p:spPr>
          <a:xfrm>
            <a:off x="1340293" y="762000"/>
            <a:ext cx="2755158" cy="22674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05.</a:t>
            </a:r>
            <a:endParaRPr/>
          </a:p>
        </p:txBody>
      </p:sp>
      <p:sp>
        <p:nvSpPr>
          <p:cNvPr id="689" name="Google Shape;689;p34"/>
          <p:cNvSpPr txBox="1"/>
          <p:nvPr/>
        </p:nvSpPr>
        <p:spPr>
          <a:xfrm>
            <a:off x="6849371" y="7337622"/>
            <a:ext cx="99090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Conclusion</a:t>
            </a:r>
            <a:endParaRPr/>
          </a:p>
        </p:txBody>
      </p:sp>
      <p:grpSp>
        <p:nvGrpSpPr>
          <p:cNvPr id="690" name="Google Shape;690;p34"/>
          <p:cNvGrpSpPr/>
          <p:nvPr/>
        </p:nvGrpSpPr>
        <p:grpSpPr>
          <a:xfrm>
            <a:off x="-3233490" y="5979520"/>
            <a:ext cx="6999655" cy="8614961"/>
            <a:chOff x="0" y="0"/>
            <a:chExt cx="9332874" cy="11486614"/>
          </a:xfrm>
        </p:grpSpPr>
        <p:grpSp>
          <p:nvGrpSpPr>
            <p:cNvPr id="691" name="Google Shape;691;p34"/>
            <p:cNvGrpSpPr/>
            <p:nvPr/>
          </p:nvGrpSpPr>
          <p:grpSpPr>
            <a:xfrm>
              <a:off x="0" y="0"/>
              <a:ext cx="9332874" cy="11486614"/>
              <a:chOff x="0" y="0"/>
              <a:chExt cx="660400" cy="812800"/>
            </a:xfrm>
          </p:grpSpPr>
          <p:sp>
            <p:nvSpPr>
              <p:cNvPr id="692" name="Google Shape;692;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4" name="Google Shape;694;p34"/>
            <p:cNvGrpSpPr/>
            <p:nvPr/>
          </p:nvGrpSpPr>
          <p:grpSpPr>
            <a:xfrm>
              <a:off x="545238" y="671062"/>
              <a:ext cx="8242398" cy="10144490"/>
              <a:chOff x="0" y="0"/>
              <a:chExt cx="660400" cy="812800"/>
            </a:xfrm>
          </p:grpSpPr>
          <p:sp>
            <p:nvSpPr>
              <p:cNvPr id="695" name="Google Shape;695;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7" name="Google Shape;697;p34"/>
            <p:cNvGrpSpPr/>
            <p:nvPr/>
          </p:nvGrpSpPr>
          <p:grpSpPr>
            <a:xfrm>
              <a:off x="1083502" y="1333541"/>
              <a:ext cx="7165870" cy="8819533"/>
              <a:chOff x="0" y="0"/>
              <a:chExt cx="660400" cy="812800"/>
            </a:xfrm>
          </p:grpSpPr>
          <p:sp>
            <p:nvSpPr>
              <p:cNvPr id="698" name="Google Shape;698;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00" name="Google Shape;700;p34"/>
          <p:cNvGrpSpPr/>
          <p:nvPr/>
        </p:nvGrpSpPr>
        <p:grpSpPr>
          <a:xfrm rot="10800000">
            <a:off x="13557529" y="-3278780"/>
            <a:ext cx="6999655" cy="8614961"/>
            <a:chOff x="0" y="0"/>
            <a:chExt cx="9332874" cy="11486614"/>
          </a:xfrm>
        </p:grpSpPr>
        <p:grpSp>
          <p:nvGrpSpPr>
            <p:cNvPr id="701" name="Google Shape;701;p34"/>
            <p:cNvGrpSpPr/>
            <p:nvPr/>
          </p:nvGrpSpPr>
          <p:grpSpPr>
            <a:xfrm>
              <a:off x="0" y="0"/>
              <a:ext cx="9332874" cy="11486614"/>
              <a:chOff x="0" y="0"/>
              <a:chExt cx="660400" cy="812800"/>
            </a:xfrm>
          </p:grpSpPr>
          <p:sp>
            <p:nvSpPr>
              <p:cNvPr id="702" name="Google Shape;702;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04" name="Google Shape;704;p34"/>
            <p:cNvGrpSpPr/>
            <p:nvPr/>
          </p:nvGrpSpPr>
          <p:grpSpPr>
            <a:xfrm>
              <a:off x="545238" y="671062"/>
              <a:ext cx="8242398" cy="10144490"/>
              <a:chOff x="0" y="0"/>
              <a:chExt cx="660400" cy="812800"/>
            </a:xfrm>
          </p:grpSpPr>
          <p:sp>
            <p:nvSpPr>
              <p:cNvPr id="705" name="Google Shape;705;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07" name="Google Shape;707;p34"/>
            <p:cNvGrpSpPr/>
            <p:nvPr/>
          </p:nvGrpSpPr>
          <p:grpSpPr>
            <a:xfrm>
              <a:off x="1083502" y="1333541"/>
              <a:ext cx="7165870" cy="8819533"/>
              <a:chOff x="0" y="0"/>
              <a:chExt cx="660400" cy="812800"/>
            </a:xfrm>
          </p:grpSpPr>
          <p:sp>
            <p:nvSpPr>
              <p:cNvPr id="708" name="Google Shape;708;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710" name="Google Shape;710;p34"/>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711" name="Google Shape;711;p34"/>
          <p:cNvGrpSpPr/>
          <p:nvPr/>
        </p:nvGrpSpPr>
        <p:grpSpPr>
          <a:xfrm>
            <a:off x="15226010" y="2079760"/>
            <a:ext cx="406823" cy="408647"/>
            <a:chOff x="1813" y="0"/>
            <a:chExt cx="809173" cy="812800"/>
          </a:xfrm>
        </p:grpSpPr>
        <p:sp>
          <p:nvSpPr>
            <p:cNvPr id="712" name="Google Shape;712;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4" name="Google Shape;714;p34"/>
          <p:cNvGrpSpPr/>
          <p:nvPr/>
        </p:nvGrpSpPr>
        <p:grpSpPr>
          <a:xfrm>
            <a:off x="15789684" y="2079760"/>
            <a:ext cx="406823" cy="408647"/>
            <a:chOff x="1813" y="0"/>
            <a:chExt cx="809173" cy="812800"/>
          </a:xfrm>
        </p:grpSpPr>
        <p:sp>
          <p:nvSpPr>
            <p:cNvPr id="715" name="Google Shape;715;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7" name="Google Shape;717;p34"/>
          <p:cNvGrpSpPr/>
          <p:nvPr/>
        </p:nvGrpSpPr>
        <p:grpSpPr>
          <a:xfrm>
            <a:off x="16350731" y="2079760"/>
            <a:ext cx="406823" cy="408647"/>
            <a:chOff x="1813" y="0"/>
            <a:chExt cx="809173" cy="812800"/>
          </a:xfrm>
        </p:grpSpPr>
        <p:sp>
          <p:nvSpPr>
            <p:cNvPr id="718" name="Google Shape;718;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500"/>
                                        <p:tgtEl>
                                          <p:spTgt spid="6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35"/>
          <p:cNvPicPr preferRelativeResize="0"/>
          <p:nvPr/>
        </p:nvPicPr>
        <p:blipFill rotWithShape="1">
          <a:blip r:embed="rId3">
            <a:alphaModFix/>
          </a:blip>
          <a:srcRect b="12495" l="0" r="0" t="12502"/>
          <a:stretch/>
        </p:blipFill>
        <p:spPr>
          <a:xfrm>
            <a:off x="18913" y="0"/>
            <a:ext cx="18288000" cy="10286999"/>
          </a:xfrm>
          <a:prstGeom prst="rect">
            <a:avLst/>
          </a:prstGeom>
          <a:noFill/>
          <a:ln>
            <a:noFill/>
          </a:ln>
        </p:spPr>
      </p:pic>
      <p:grpSp>
        <p:nvGrpSpPr>
          <p:cNvPr id="725" name="Google Shape;725;p35"/>
          <p:cNvGrpSpPr/>
          <p:nvPr/>
        </p:nvGrpSpPr>
        <p:grpSpPr>
          <a:xfrm>
            <a:off x="407750" y="3900525"/>
            <a:ext cx="17471573" cy="5535079"/>
            <a:chOff x="0" y="-38100"/>
            <a:chExt cx="1490774" cy="1457789"/>
          </a:xfrm>
        </p:grpSpPr>
        <p:sp>
          <p:nvSpPr>
            <p:cNvPr id="726" name="Google Shape;726;p35"/>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8" name="Google Shape;728;p35"/>
          <p:cNvSpPr txBox="1"/>
          <p:nvPr/>
        </p:nvSpPr>
        <p:spPr>
          <a:xfrm>
            <a:off x="780432" y="4545278"/>
            <a:ext cx="15974100" cy="4454700"/>
          </a:xfrm>
          <a:prstGeom prst="rect">
            <a:avLst/>
          </a:prstGeom>
          <a:noFill/>
          <a:ln>
            <a:noFill/>
          </a:ln>
        </p:spPr>
        <p:txBody>
          <a:bodyPr anchorCtr="0" anchor="t" bIns="0" lIns="0" spcFirstLastPara="1" rIns="0" wrap="square" tIns="0">
            <a:spAutoFit/>
          </a:bodyPr>
          <a:lstStyle/>
          <a:p>
            <a:pPr indent="-438150" lvl="0" marL="9144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Negative effects do not have have a statistically significant contribution to changes in overall happiness levels</a:t>
            </a:r>
            <a:endParaRPr sz="3300">
              <a:solidFill>
                <a:srgbClr val="0B1320"/>
              </a:solidFill>
              <a:latin typeface="Roboto"/>
              <a:ea typeface="Roboto"/>
              <a:cs typeface="Roboto"/>
              <a:sym typeface="Roboto"/>
            </a:endParaRPr>
          </a:p>
          <a:p>
            <a:pPr indent="-438150" lvl="0" marL="9144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There are no statistically significant differences between the effects of Man-made vs Natural disasters</a:t>
            </a:r>
            <a:endParaRPr sz="3300">
              <a:solidFill>
                <a:srgbClr val="0B1320"/>
              </a:solidFill>
              <a:latin typeface="Roboto"/>
              <a:ea typeface="Roboto"/>
              <a:cs typeface="Roboto"/>
              <a:sym typeface="Roboto"/>
            </a:endParaRPr>
          </a:p>
          <a:p>
            <a:pPr indent="-438150" lvl="0" marL="9144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Positive events tend to, at best, have a small impact on the overall happiness of a population</a:t>
            </a:r>
            <a:endParaRPr sz="3300">
              <a:solidFill>
                <a:srgbClr val="0B1320"/>
              </a:solidFill>
              <a:latin typeface="Roboto"/>
              <a:ea typeface="Roboto"/>
              <a:cs typeface="Roboto"/>
              <a:sym typeface="Roboto"/>
            </a:endParaRPr>
          </a:p>
          <a:p>
            <a:pPr indent="0" lvl="0" marL="0" rtl="0" algn="l">
              <a:lnSpc>
                <a:spcPct val="130000"/>
              </a:lnSpc>
              <a:spcBef>
                <a:spcPts val="0"/>
              </a:spcBef>
              <a:spcAft>
                <a:spcPts val="0"/>
              </a:spcAft>
              <a:buNone/>
            </a:pPr>
            <a:r>
              <a:t/>
            </a:r>
            <a:endParaRPr sz="3200">
              <a:solidFill>
                <a:srgbClr val="0B1320"/>
              </a:solidFill>
              <a:latin typeface="Roboto"/>
              <a:ea typeface="Roboto"/>
              <a:cs typeface="Roboto"/>
              <a:sym typeface="Roboto"/>
            </a:endParaRPr>
          </a:p>
        </p:txBody>
      </p:sp>
      <p:sp>
        <p:nvSpPr>
          <p:cNvPr id="729" name="Google Shape;729;p35"/>
          <p:cNvSpPr txBox="1"/>
          <p:nvPr/>
        </p:nvSpPr>
        <p:spPr>
          <a:xfrm>
            <a:off x="407756" y="1247948"/>
            <a:ext cx="11566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Conclusions</a:t>
            </a:r>
            <a:endParaRPr/>
          </a:p>
        </p:txBody>
      </p:sp>
      <p:cxnSp>
        <p:nvCxnSpPr>
          <p:cNvPr id="730" name="Google Shape;730;p35"/>
          <p:cNvCxnSpPr/>
          <p:nvPr/>
        </p:nvCxnSpPr>
        <p:spPr>
          <a:xfrm>
            <a:off x="8430831" y="2138071"/>
            <a:ext cx="7321800" cy="0"/>
          </a:xfrm>
          <a:prstGeom prst="straightConnector1">
            <a:avLst/>
          </a:prstGeom>
          <a:noFill/>
          <a:ln cap="flat" cmpd="sng" w="38100">
            <a:solidFill>
              <a:srgbClr val="0B1320"/>
            </a:solidFill>
            <a:prstDash val="solid"/>
            <a:round/>
            <a:headEnd len="sm" w="sm" type="none"/>
            <a:tailEnd len="sm" w="sm" type="none"/>
          </a:ln>
        </p:spPr>
      </p:cxnSp>
      <p:grpSp>
        <p:nvGrpSpPr>
          <p:cNvPr id="731" name="Google Shape;731;p35"/>
          <p:cNvGrpSpPr/>
          <p:nvPr/>
        </p:nvGrpSpPr>
        <p:grpSpPr>
          <a:xfrm>
            <a:off x="16347787" y="1933748"/>
            <a:ext cx="406852" cy="408676"/>
            <a:chOff x="1813" y="0"/>
            <a:chExt cx="809173" cy="812800"/>
          </a:xfrm>
        </p:grpSpPr>
        <p:sp>
          <p:nvSpPr>
            <p:cNvPr id="732" name="Google Shape;732;p3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4" name="Google Shape;734;p35"/>
          <p:cNvGrpSpPr/>
          <p:nvPr/>
        </p:nvGrpSpPr>
        <p:grpSpPr>
          <a:xfrm>
            <a:off x="16911461" y="1933748"/>
            <a:ext cx="406852" cy="408676"/>
            <a:chOff x="1813" y="0"/>
            <a:chExt cx="809173" cy="812800"/>
          </a:xfrm>
        </p:grpSpPr>
        <p:sp>
          <p:nvSpPr>
            <p:cNvPr id="735" name="Google Shape;735;p3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7" name="Google Shape;737;p35"/>
          <p:cNvGrpSpPr/>
          <p:nvPr/>
        </p:nvGrpSpPr>
        <p:grpSpPr>
          <a:xfrm>
            <a:off x="17472509" y="1933748"/>
            <a:ext cx="406852" cy="408676"/>
            <a:chOff x="1813" y="0"/>
            <a:chExt cx="809173" cy="812800"/>
          </a:xfrm>
        </p:grpSpPr>
        <p:sp>
          <p:nvSpPr>
            <p:cNvPr id="738" name="Google Shape;738;p3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5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36"/>
          <p:cNvPicPr preferRelativeResize="0"/>
          <p:nvPr/>
        </p:nvPicPr>
        <p:blipFill rotWithShape="1">
          <a:blip r:embed="rId3">
            <a:alphaModFix/>
          </a:blip>
          <a:srcRect b="12495" l="0" r="0" t="12502"/>
          <a:stretch/>
        </p:blipFill>
        <p:spPr>
          <a:xfrm>
            <a:off x="18913" y="0"/>
            <a:ext cx="18288000" cy="10286999"/>
          </a:xfrm>
          <a:prstGeom prst="rect">
            <a:avLst/>
          </a:prstGeom>
          <a:noFill/>
          <a:ln>
            <a:noFill/>
          </a:ln>
        </p:spPr>
      </p:pic>
      <p:grpSp>
        <p:nvGrpSpPr>
          <p:cNvPr id="745" name="Google Shape;745;p36"/>
          <p:cNvGrpSpPr/>
          <p:nvPr/>
        </p:nvGrpSpPr>
        <p:grpSpPr>
          <a:xfrm>
            <a:off x="407750" y="3900525"/>
            <a:ext cx="17471573" cy="5535079"/>
            <a:chOff x="0" y="-38100"/>
            <a:chExt cx="1490774" cy="1457789"/>
          </a:xfrm>
        </p:grpSpPr>
        <p:sp>
          <p:nvSpPr>
            <p:cNvPr id="746" name="Google Shape;746;p36"/>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8" name="Google Shape;748;p36"/>
          <p:cNvGrpSpPr/>
          <p:nvPr/>
        </p:nvGrpSpPr>
        <p:grpSpPr>
          <a:xfrm>
            <a:off x="780307" y="4306900"/>
            <a:ext cx="15974207" cy="4762778"/>
            <a:chOff x="-331188" y="-739883"/>
            <a:chExt cx="6697500" cy="6350371"/>
          </a:xfrm>
        </p:grpSpPr>
        <p:sp>
          <p:nvSpPr>
            <p:cNvPr id="749" name="Google Shape;749;p36"/>
            <p:cNvSpPr txBox="1"/>
            <p:nvPr/>
          </p:nvSpPr>
          <p:spPr>
            <a:xfrm>
              <a:off x="-276350" y="-739883"/>
              <a:ext cx="6222600" cy="1108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5400">
                  <a:solidFill>
                    <a:srgbClr val="0B1320"/>
                  </a:solidFill>
                  <a:latin typeface="Playfair Display Black"/>
                  <a:ea typeface="Playfair Display Black"/>
                  <a:cs typeface="Playfair Display Black"/>
                  <a:sym typeface="Playfair Display Black"/>
                </a:rPr>
                <a:t>Limitations</a:t>
              </a:r>
              <a:endParaRPr/>
            </a:p>
          </p:txBody>
        </p:sp>
        <p:sp>
          <p:nvSpPr>
            <p:cNvPr id="750" name="Google Shape;750;p36"/>
            <p:cNvSpPr txBox="1"/>
            <p:nvPr/>
          </p:nvSpPr>
          <p:spPr>
            <a:xfrm>
              <a:off x="-331188" y="530888"/>
              <a:ext cx="6697500" cy="5079600"/>
            </a:xfrm>
            <a:prstGeom prst="rect">
              <a:avLst/>
            </a:prstGeom>
            <a:noFill/>
            <a:ln>
              <a:noFill/>
            </a:ln>
          </p:spPr>
          <p:txBody>
            <a:bodyPr anchorCtr="0" anchor="t" bIns="0" lIns="0" spcFirstLastPara="1" rIns="0" wrap="square" tIns="0">
              <a:spAutoFit/>
            </a:bodyPr>
            <a:lstStyle/>
            <a:p>
              <a:pPr indent="-438150" lvl="0" marL="9144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Relatively small dataset</a:t>
              </a:r>
              <a:endParaRPr sz="3300">
                <a:solidFill>
                  <a:srgbClr val="0B1320"/>
                </a:solidFill>
                <a:latin typeface="Roboto"/>
                <a:ea typeface="Roboto"/>
                <a:cs typeface="Roboto"/>
                <a:sym typeface="Roboto"/>
              </a:endParaRPr>
            </a:p>
            <a:p>
              <a:pPr indent="-438150" lvl="1" marL="13716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U.S. coverage</a:t>
              </a:r>
              <a:endParaRPr sz="3300">
                <a:solidFill>
                  <a:srgbClr val="0B1320"/>
                </a:solidFill>
                <a:latin typeface="Roboto"/>
                <a:ea typeface="Roboto"/>
                <a:cs typeface="Roboto"/>
                <a:sym typeface="Roboto"/>
              </a:endParaRPr>
            </a:p>
            <a:p>
              <a:pPr indent="-438150" lvl="1" marL="13716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Time coverage of 1 year</a:t>
              </a:r>
              <a:endParaRPr sz="3300">
                <a:solidFill>
                  <a:srgbClr val="0B1320"/>
                </a:solidFill>
                <a:latin typeface="Roboto"/>
                <a:ea typeface="Roboto"/>
                <a:cs typeface="Roboto"/>
                <a:sym typeface="Roboto"/>
              </a:endParaRPr>
            </a:p>
            <a:p>
              <a:pPr indent="-438150" lvl="0" marL="9144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Analyzed relatively small disasters</a:t>
              </a:r>
              <a:endParaRPr sz="3300">
                <a:solidFill>
                  <a:srgbClr val="0B1320"/>
                </a:solidFill>
                <a:latin typeface="Roboto"/>
                <a:ea typeface="Roboto"/>
                <a:cs typeface="Roboto"/>
                <a:sym typeface="Roboto"/>
              </a:endParaRPr>
            </a:p>
            <a:p>
              <a:pPr indent="-438150" lvl="0" marL="914400" rtl="0" algn="l">
                <a:lnSpc>
                  <a:spcPct val="130000"/>
                </a:lnSpc>
                <a:spcBef>
                  <a:spcPts val="0"/>
                </a:spcBef>
                <a:spcAft>
                  <a:spcPts val="0"/>
                </a:spcAft>
                <a:buClr>
                  <a:srgbClr val="0B1320"/>
                </a:buClr>
                <a:buSzPts val="3300"/>
                <a:buFont typeface="Roboto"/>
                <a:buChar char="●"/>
              </a:pPr>
              <a:r>
                <a:rPr lang="en-US" sz="3300">
                  <a:solidFill>
                    <a:srgbClr val="0B1320"/>
                  </a:solidFill>
                  <a:latin typeface="Roboto"/>
                  <a:ea typeface="Roboto"/>
                  <a:cs typeface="Roboto"/>
                  <a:sym typeface="Roboto"/>
                </a:rPr>
                <a:t>Future work question: Do large scale disasters affect happiness levels differently than small scale disasters</a:t>
              </a:r>
              <a:endParaRPr sz="3300">
                <a:solidFill>
                  <a:srgbClr val="0B1320"/>
                </a:solidFill>
                <a:latin typeface="Roboto"/>
                <a:ea typeface="Roboto"/>
                <a:cs typeface="Roboto"/>
                <a:sym typeface="Roboto"/>
              </a:endParaRPr>
            </a:p>
          </p:txBody>
        </p:sp>
      </p:grpSp>
      <p:sp>
        <p:nvSpPr>
          <p:cNvPr id="751" name="Google Shape;751;p36"/>
          <p:cNvSpPr txBox="1"/>
          <p:nvPr/>
        </p:nvSpPr>
        <p:spPr>
          <a:xfrm>
            <a:off x="407756" y="1247948"/>
            <a:ext cx="115665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Conclusions</a:t>
            </a:r>
            <a:endParaRPr/>
          </a:p>
        </p:txBody>
      </p:sp>
      <p:cxnSp>
        <p:nvCxnSpPr>
          <p:cNvPr id="752" name="Google Shape;752;p36"/>
          <p:cNvCxnSpPr/>
          <p:nvPr/>
        </p:nvCxnSpPr>
        <p:spPr>
          <a:xfrm>
            <a:off x="8430831" y="2138071"/>
            <a:ext cx="7321800" cy="0"/>
          </a:xfrm>
          <a:prstGeom prst="straightConnector1">
            <a:avLst/>
          </a:prstGeom>
          <a:noFill/>
          <a:ln cap="flat" cmpd="sng" w="38100">
            <a:solidFill>
              <a:srgbClr val="0B1320"/>
            </a:solidFill>
            <a:prstDash val="solid"/>
            <a:round/>
            <a:headEnd len="sm" w="sm" type="none"/>
            <a:tailEnd len="sm" w="sm" type="none"/>
          </a:ln>
        </p:spPr>
      </p:cxnSp>
      <p:grpSp>
        <p:nvGrpSpPr>
          <p:cNvPr id="753" name="Google Shape;753;p36"/>
          <p:cNvGrpSpPr/>
          <p:nvPr/>
        </p:nvGrpSpPr>
        <p:grpSpPr>
          <a:xfrm>
            <a:off x="16347787" y="1933748"/>
            <a:ext cx="406852" cy="408676"/>
            <a:chOff x="1813" y="0"/>
            <a:chExt cx="809173" cy="812800"/>
          </a:xfrm>
        </p:grpSpPr>
        <p:sp>
          <p:nvSpPr>
            <p:cNvPr id="754" name="Google Shape;754;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6" name="Google Shape;756;p36"/>
          <p:cNvGrpSpPr/>
          <p:nvPr/>
        </p:nvGrpSpPr>
        <p:grpSpPr>
          <a:xfrm>
            <a:off x="16911461" y="1933748"/>
            <a:ext cx="406852" cy="408676"/>
            <a:chOff x="1813" y="0"/>
            <a:chExt cx="809173" cy="812800"/>
          </a:xfrm>
        </p:grpSpPr>
        <p:sp>
          <p:nvSpPr>
            <p:cNvPr id="757" name="Google Shape;757;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9" name="Google Shape;759;p36"/>
          <p:cNvGrpSpPr/>
          <p:nvPr/>
        </p:nvGrpSpPr>
        <p:grpSpPr>
          <a:xfrm>
            <a:off x="17472509" y="1933748"/>
            <a:ext cx="406852" cy="408676"/>
            <a:chOff x="1813" y="0"/>
            <a:chExt cx="809173" cy="812800"/>
          </a:xfrm>
        </p:grpSpPr>
        <p:sp>
          <p:nvSpPr>
            <p:cNvPr id="760" name="Google Shape;760;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765" name="Shape 765"/>
        <p:cNvGrpSpPr/>
        <p:nvPr/>
      </p:nvGrpSpPr>
      <p:grpSpPr>
        <a:xfrm>
          <a:off x="0" y="0"/>
          <a:ext cx="0" cy="0"/>
          <a:chOff x="0" y="0"/>
          <a:chExt cx="0" cy="0"/>
        </a:xfrm>
      </p:grpSpPr>
      <p:grpSp>
        <p:nvGrpSpPr>
          <p:cNvPr id="766" name="Google Shape;766;p37"/>
          <p:cNvGrpSpPr/>
          <p:nvPr/>
        </p:nvGrpSpPr>
        <p:grpSpPr>
          <a:xfrm>
            <a:off x="12989729" y="4707397"/>
            <a:ext cx="371572" cy="373238"/>
            <a:chOff x="1813" y="0"/>
            <a:chExt cx="809173" cy="812800"/>
          </a:xfrm>
        </p:grpSpPr>
        <p:sp>
          <p:nvSpPr>
            <p:cNvPr id="767" name="Google Shape;767;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69" name="Google Shape;769;p37"/>
          <p:cNvSpPr txBox="1"/>
          <p:nvPr/>
        </p:nvSpPr>
        <p:spPr>
          <a:xfrm flipH="1" rot="-1949564">
            <a:off x="4295176" y="3321566"/>
            <a:ext cx="3364714" cy="49259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0B1320"/>
                </a:solidFill>
                <a:latin typeface="Roboto"/>
                <a:ea typeface="Roboto"/>
                <a:cs typeface="Roboto"/>
                <a:sym typeface="Roboto"/>
              </a:rPr>
              <a:t>March 2009</a:t>
            </a:r>
            <a:endParaRPr/>
          </a:p>
        </p:txBody>
      </p:sp>
      <p:sp>
        <p:nvSpPr>
          <p:cNvPr id="770" name="Google Shape;770;p37"/>
          <p:cNvSpPr/>
          <p:nvPr/>
        </p:nvSpPr>
        <p:spPr>
          <a:xfrm>
            <a:off x="9170034" y="4716355"/>
            <a:ext cx="372220" cy="373888"/>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37"/>
          <p:cNvCxnSpPr/>
          <p:nvPr/>
        </p:nvCxnSpPr>
        <p:spPr>
          <a:xfrm rot="-15237">
            <a:off x="13362181" y="4874941"/>
            <a:ext cx="4061140" cy="0"/>
          </a:xfrm>
          <a:prstGeom prst="straightConnector1">
            <a:avLst/>
          </a:prstGeom>
          <a:noFill/>
          <a:ln cap="flat" cmpd="sng" w="38100">
            <a:solidFill>
              <a:srgbClr val="000000"/>
            </a:solidFill>
            <a:prstDash val="solid"/>
            <a:round/>
            <a:headEnd len="sm" w="sm" type="none"/>
            <a:tailEnd len="sm" w="sm" type="none"/>
          </a:ln>
        </p:spPr>
      </p:cxnSp>
      <p:cxnSp>
        <p:nvCxnSpPr>
          <p:cNvPr id="772" name="Google Shape;772;p37"/>
          <p:cNvCxnSpPr/>
          <p:nvPr/>
        </p:nvCxnSpPr>
        <p:spPr>
          <a:xfrm rot="-15237">
            <a:off x="8929523" y="4902974"/>
            <a:ext cx="4061140" cy="0"/>
          </a:xfrm>
          <a:prstGeom prst="straightConnector1">
            <a:avLst/>
          </a:prstGeom>
          <a:noFill/>
          <a:ln cap="flat" cmpd="sng" w="38100">
            <a:solidFill>
              <a:srgbClr val="000000"/>
            </a:solidFill>
            <a:prstDash val="solid"/>
            <a:round/>
            <a:headEnd len="sm" w="sm" type="none"/>
            <a:tailEnd len="sm" w="sm" type="none"/>
          </a:ln>
        </p:spPr>
      </p:cxnSp>
      <p:grpSp>
        <p:nvGrpSpPr>
          <p:cNvPr id="773" name="Google Shape;773;p37"/>
          <p:cNvGrpSpPr/>
          <p:nvPr/>
        </p:nvGrpSpPr>
        <p:grpSpPr>
          <a:xfrm>
            <a:off x="17424132" y="4679364"/>
            <a:ext cx="371572" cy="373238"/>
            <a:chOff x="1813" y="0"/>
            <a:chExt cx="809173" cy="812800"/>
          </a:xfrm>
        </p:grpSpPr>
        <p:sp>
          <p:nvSpPr>
            <p:cNvPr id="774" name="Google Shape;774;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6" name="Google Shape;776;p37"/>
          <p:cNvGrpSpPr/>
          <p:nvPr/>
        </p:nvGrpSpPr>
        <p:grpSpPr>
          <a:xfrm flipH="1">
            <a:off x="4425611" y="4800718"/>
            <a:ext cx="371572" cy="373238"/>
            <a:chOff x="1813" y="0"/>
            <a:chExt cx="809173" cy="812800"/>
          </a:xfrm>
        </p:grpSpPr>
        <p:sp>
          <p:nvSpPr>
            <p:cNvPr id="777" name="Google Shape;777;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79" name="Google Shape;779;p37"/>
          <p:cNvCxnSpPr/>
          <p:nvPr/>
        </p:nvCxnSpPr>
        <p:spPr>
          <a:xfrm rot="10775576">
            <a:off x="4798175" y="4954922"/>
            <a:ext cx="3758195" cy="0"/>
          </a:xfrm>
          <a:prstGeom prst="straightConnector1">
            <a:avLst/>
          </a:prstGeom>
          <a:noFill/>
          <a:ln cap="flat" cmpd="sng" w="38100">
            <a:solidFill>
              <a:srgbClr val="000000"/>
            </a:solidFill>
            <a:prstDash val="solid"/>
            <a:round/>
            <a:headEnd len="sm" w="sm" type="none"/>
            <a:tailEnd len="sm" w="sm" type="none"/>
          </a:ln>
        </p:spPr>
      </p:cxnSp>
      <p:cxnSp>
        <p:nvCxnSpPr>
          <p:cNvPr id="780" name="Google Shape;780;p37"/>
          <p:cNvCxnSpPr/>
          <p:nvPr/>
        </p:nvCxnSpPr>
        <p:spPr>
          <a:xfrm rot="10775576">
            <a:off x="668101" y="4987325"/>
            <a:ext cx="3758195" cy="0"/>
          </a:xfrm>
          <a:prstGeom prst="straightConnector1">
            <a:avLst/>
          </a:prstGeom>
          <a:noFill/>
          <a:ln cap="flat" cmpd="sng" w="38100">
            <a:solidFill>
              <a:srgbClr val="000000"/>
            </a:solidFill>
            <a:prstDash val="solid"/>
            <a:round/>
            <a:headEnd len="sm" w="sm" type="none"/>
            <a:tailEnd len="sm" w="sm" type="none"/>
          </a:ln>
        </p:spPr>
      </p:cxnSp>
      <p:grpSp>
        <p:nvGrpSpPr>
          <p:cNvPr id="781" name="Google Shape;781;p37"/>
          <p:cNvGrpSpPr/>
          <p:nvPr/>
        </p:nvGrpSpPr>
        <p:grpSpPr>
          <a:xfrm flipH="1">
            <a:off x="3428721" y="4800701"/>
            <a:ext cx="371572" cy="373238"/>
            <a:chOff x="1813" y="0"/>
            <a:chExt cx="809173" cy="812800"/>
          </a:xfrm>
        </p:grpSpPr>
        <p:sp>
          <p:nvSpPr>
            <p:cNvPr id="782" name="Google Shape;782;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4" name="Google Shape;784;p37"/>
          <p:cNvGrpSpPr/>
          <p:nvPr/>
        </p:nvGrpSpPr>
        <p:grpSpPr>
          <a:xfrm flipH="1">
            <a:off x="9538563" y="4716360"/>
            <a:ext cx="2249218" cy="373238"/>
            <a:chOff x="-6224396" y="-122659"/>
            <a:chExt cx="4898123" cy="812800"/>
          </a:xfrm>
        </p:grpSpPr>
        <p:sp>
          <p:nvSpPr>
            <p:cNvPr id="785" name="Google Shape;785;p37"/>
            <p:cNvSpPr/>
            <p:nvPr/>
          </p:nvSpPr>
          <p:spPr>
            <a:xfrm>
              <a:off x="-6224396" y="-122659"/>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txBox="1"/>
            <p:nvPr/>
          </p:nvSpPr>
          <p:spPr>
            <a:xfrm>
              <a:off x="-1986572" y="-33514"/>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87" name="Google Shape;787;p37"/>
          <p:cNvSpPr txBox="1"/>
          <p:nvPr/>
        </p:nvSpPr>
        <p:spPr>
          <a:xfrm flipH="1" rot="-2027100">
            <a:off x="12842586" y="3131257"/>
            <a:ext cx="3364816" cy="49265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0B1320"/>
                </a:solidFill>
                <a:latin typeface="Roboto"/>
                <a:ea typeface="Roboto"/>
                <a:cs typeface="Roboto"/>
                <a:sym typeface="Roboto"/>
              </a:rPr>
              <a:t>March 2010</a:t>
            </a:r>
            <a:endParaRPr/>
          </a:p>
        </p:txBody>
      </p:sp>
      <p:sp>
        <p:nvSpPr>
          <p:cNvPr id="788" name="Google Shape;788;p37"/>
          <p:cNvSpPr txBox="1"/>
          <p:nvPr/>
        </p:nvSpPr>
        <p:spPr>
          <a:xfrm flipH="1" rot="-3342212">
            <a:off x="15484821" y="5425957"/>
            <a:ext cx="3364833" cy="3847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solidFill>
                  <a:srgbClr val="0B1320"/>
                </a:solidFill>
                <a:latin typeface="Roboto"/>
                <a:ea typeface="Roboto"/>
                <a:cs typeface="Roboto"/>
                <a:sym typeface="Roboto"/>
              </a:rPr>
              <a:t>9/11 Terrorism</a:t>
            </a:r>
            <a:endParaRPr sz="2500"/>
          </a:p>
        </p:txBody>
      </p:sp>
      <p:sp>
        <p:nvSpPr>
          <p:cNvPr id="789" name="Google Shape;789;p37"/>
          <p:cNvSpPr txBox="1"/>
          <p:nvPr/>
        </p:nvSpPr>
        <p:spPr>
          <a:xfrm flipH="1" rot="-3342212">
            <a:off x="1334246" y="5672322"/>
            <a:ext cx="3364833" cy="3846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solidFill>
                  <a:srgbClr val="0B1320"/>
                </a:solidFill>
                <a:latin typeface="Roboto"/>
                <a:ea typeface="Roboto"/>
                <a:cs typeface="Roboto"/>
                <a:sym typeface="Roboto"/>
              </a:rPr>
              <a:t>Haiti Earthquake</a:t>
            </a:r>
            <a:endParaRPr sz="2500"/>
          </a:p>
        </p:txBody>
      </p:sp>
      <p:sp>
        <p:nvSpPr>
          <p:cNvPr id="790" name="Google Shape;790;p37"/>
          <p:cNvSpPr txBox="1"/>
          <p:nvPr/>
        </p:nvSpPr>
        <p:spPr>
          <a:xfrm flipH="1" rot="-3342212">
            <a:off x="9579896" y="5217482"/>
            <a:ext cx="3364833" cy="3847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solidFill>
                  <a:srgbClr val="0B1320"/>
                </a:solidFill>
                <a:latin typeface="Roboto"/>
                <a:ea typeface="Roboto"/>
                <a:cs typeface="Roboto"/>
                <a:sym typeface="Roboto"/>
              </a:rPr>
              <a:t>Appomattox</a:t>
            </a:r>
            <a:endParaRPr sz="2500"/>
          </a:p>
        </p:txBody>
      </p:sp>
      <p:cxnSp>
        <p:nvCxnSpPr>
          <p:cNvPr id="791" name="Google Shape;791;p37"/>
          <p:cNvCxnSpPr/>
          <p:nvPr/>
        </p:nvCxnSpPr>
        <p:spPr>
          <a:xfrm flipH="1">
            <a:off x="8510075" y="4914275"/>
            <a:ext cx="416700" cy="37800"/>
          </a:xfrm>
          <a:prstGeom prst="straightConnector1">
            <a:avLst/>
          </a:prstGeom>
          <a:noFill/>
          <a:ln cap="flat" cmpd="sng" w="38100">
            <a:solidFill>
              <a:srgbClr val="000000"/>
            </a:solidFill>
            <a:prstDash val="solid"/>
            <a:round/>
            <a:headEnd len="sm" w="sm" type="none"/>
            <a:tailEnd len="sm" w="sm" type="none"/>
          </a:ln>
        </p:spPr>
      </p:cxnSp>
      <p:sp>
        <p:nvSpPr>
          <p:cNvPr id="792" name="Google Shape;792;p37"/>
          <p:cNvSpPr txBox="1"/>
          <p:nvPr/>
        </p:nvSpPr>
        <p:spPr>
          <a:xfrm flipH="1" rot="-3342213">
            <a:off x="7444156" y="5915599"/>
            <a:ext cx="2224944" cy="3847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solidFill>
                  <a:srgbClr val="0B1320"/>
                </a:solidFill>
                <a:latin typeface="Roboto"/>
                <a:ea typeface="Roboto"/>
                <a:cs typeface="Roboto"/>
                <a:sym typeface="Roboto"/>
              </a:rPr>
              <a:t>SE U.S. Floods</a:t>
            </a:r>
            <a:endParaRPr sz="2500"/>
          </a:p>
        </p:txBody>
      </p:sp>
      <p:sp>
        <p:nvSpPr>
          <p:cNvPr id="793" name="Google Shape;793;p37"/>
          <p:cNvSpPr/>
          <p:nvPr/>
        </p:nvSpPr>
        <p:spPr>
          <a:xfrm>
            <a:off x="10772146" y="4716355"/>
            <a:ext cx="372220" cy="373888"/>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txBox="1"/>
          <p:nvPr/>
        </p:nvSpPr>
        <p:spPr>
          <a:xfrm flipH="1" rot="-3342099">
            <a:off x="9234309" y="5672277"/>
            <a:ext cx="2194490" cy="3847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solidFill>
                  <a:srgbClr val="0B1320"/>
                </a:solidFill>
                <a:latin typeface="Roboto"/>
                <a:ea typeface="Roboto"/>
                <a:cs typeface="Roboto"/>
                <a:sym typeface="Roboto"/>
              </a:rPr>
              <a:t>Winter Storm</a:t>
            </a:r>
            <a:endParaRPr sz="2500"/>
          </a:p>
        </p:txBody>
      </p:sp>
      <p:sp>
        <p:nvSpPr>
          <p:cNvPr id="795" name="Google Shape;795;p37"/>
          <p:cNvSpPr/>
          <p:nvPr/>
        </p:nvSpPr>
        <p:spPr>
          <a:xfrm>
            <a:off x="10242596" y="4707068"/>
            <a:ext cx="372220" cy="373888"/>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txBox="1"/>
          <p:nvPr/>
        </p:nvSpPr>
        <p:spPr>
          <a:xfrm flipH="1" rot="-3342099">
            <a:off x="8819259" y="5425952"/>
            <a:ext cx="2194490" cy="38475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solidFill>
                  <a:srgbClr val="0B1320"/>
                </a:solidFill>
                <a:latin typeface="Roboto"/>
                <a:ea typeface="Roboto"/>
                <a:cs typeface="Roboto"/>
                <a:sym typeface="Roboto"/>
              </a:rPr>
              <a:t>Fort Hood</a:t>
            </a:r>
            <a:endParaRPr sz="2500"/>
          </a:p>
        </p:txBody>
      </p:sp>
      <p:sp>
        <p:nvSpPr>
          <p:cNvPr id="797" name="Google Shape;797;p37"/>
          <p:cNvSpPr txBox="1"/>
          <p:nvPr/>
        </p:nvSpPr>
        <p:spPr>
          <a:xfrm flipH="1" rot="-1312">
            <a:off x="1428977" y="7458027"/>
            <a:ext cx="1571700" cy="231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500">
                <a:solidFill>
                  <a:srgbClr val="0B1320"/>
                </a:solidFill>
                <a:latin typeface="Roboto"/>
                <a:ea typeface="Roboto"/>
                <a:cs typeface="Roboto"/>
                <a:sym typeface="Roboto"/>
              </a:rPr>
              <a:t>Death: ~250,000</a:t>
            </a:r>
            <a:endParaRPr sz="1500"/>
          </a:p>
        </p:txBody>
      </p:sp>
      <p:sp>
        <p:nvSpPr>
          <p:cNvPr id="798" name="Google Shape;798;p37"/>
          <p:cNvSpPr txBox="1"/>
          <p:nvPr/>
        </p:nvSpPr>
        <p:spPr>
          <a:xfrm flipH="1" rot="-1312">
            <a:off x="15851602" y="7458027"/>
            <a:ext cx="1571700" cy="231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500">
                <a:solidFill>
                  <a:srgbClr val="0B1320"/>
                </a:solidFill>
                <a:latin typeface="Roboto"/>
                <a:ea typeface="Roboto"/>
                <a:cs typeface="Roboto"/>
                <a:sym typeface="Roboto"/>
              </a:rPr>
              <a:t>Death: 2,996</a:t>
            </a:r>
            <a:endParaRPr sz="1500"/>
          </a:p>
        </p:txBody>
      </p:sp>
      <p:sp>
        <p:nvSpPr>
          <p:cNvPr id="799" name="Google Shape;799;p37"/>
          <p:cNvSpPr txBox="1"/>
          <p:nvPr/>
        </p:nvSpPr>
        <p:spPr>
          <a:xfrm rot="5400000">
            <a:off x="7313829" y="7107875"/>
            <a:ext cx="42246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0">
                <a:latin typeface="Roboto Thin"/>
                <a:ea typeface="Roboto Thin"/>
                <a:cs typeface="Roboto Thin"/>
                <a:sym typeface="Roboto Thin"/>
              </a:rPr>
              <a:t>}</a:t>
            </a:r>
            <a:endParaRPr sz="25000">
              <a:latin typeface="Roboto Thin"/>
              <a:ea typeface="Roboto Thin"/>
              <a:cs typeface="Roboto Thin"/>
              <a:sym typeface="Roboto Thin"/>
            </a:endParaRPr>
          </a:p>
        </p:txBody>
      </p:sp>
      <p:sp>
        <p:nvSpPr>
          <p:cNvPr id="800" name="Google Shape;800;p37"/>
          <p:cNvSpPr txBox="1"/>
          <p:nvPr/>
        </p:nvSpPr>
        <p:spPr>
          <a:xfrm flipH="1" rot="-1048">
            <a:off x="8651996" y="8140946"/>
            <a:ext cx="984000" cy="231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500">
                <a:solidFill>
                  <a:srgbClr val="0B1320"/>
                </a:solidFill>
                <a:latin typeface="Roboto"/>
                <a:ea typeface="Roboto"/>
                <a:cs typeface="Roboto"/>
                <a:sym typeface="Roboto"/>
              </a:rPr>
              <a:t>Death: ~60</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38"/>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grpSp>
        <p:nvGrpSpPr>
          <p:cNvPr id="806" name="Google Shape;806;p38"/>
          <p:cNvGrpSpPr/>
          <p:nvPr/>
        </p:nvGrpSpPr>
        <p:grpSpPr>
          <a:xfrm>
            <a:off x="3729073" y="2503986"/>
            <a:ext cx="10767979" cy="5555793"/>
            <a:chOff x="0" y="-38100"/>
            <a:chExt cx="4274726" cy="2205567"/>
          </a:xfrm>
        </p:grpSpPr>
        <p:sp>
          <p:nvSpPr>
            <p:cNvPr id="807" name="Google Shape;807;p38"/>
            <p:cNvSpPr/>
            <p:nvPr/>
          </p:nvSpPr>
          <p:spPr>
            <a:xfrm>
              <a:off x="0" y="0"/>
              <a:ext cx="4274726" cy="2167467"/>
            </a:xfrm>
            <a:custGeom>
              <a:rect b="b" l="l" r="r" t="t"/>
              <a:pathLst>
                <a:path extrusionOk="0" h="2167467" w="4274726">
                  <a:moveTo>
                    <a:pt x="34511" y="0"/>
                  </a:moveTo>
                  <a:lnTo>
                    <a:pt x="4240215" y="0"/>
                  </a:lnTo>
                  <a:cubicBezTo>
                    <a:pt x="4249368" y="0"/>
                    <a:pt x="4258146" y="3636"/>
                    <a:pt x="4264618" y="10108"/>
                  </a:cubicBezTo>
                  <a:cubicBezTo>
                    <a:pt x="4271090" y="16580"/>
                    <a:pt x="4274726" y="25358"/>
                    <a:pt x="4274726" y="34511"/>
                  </a:cubicBezTo>
                  <a:lnTo>
                    <a:pt x="4274726" y="2132956"/>
                  </a:lnTo>
                  <a:cubicBezTo>
                    <a:pt x="4274726" y="2142109"/>
                    <a:pt x="4271090" y="2150887"/>
                    <a:pt x="4264618" y="2157359"/>
                  </a:cubicBezTo>
                  <a:cubicBezTo>
                    <a:pt x="4258146" y="2163831"/>
                    <a:pt x="4249368" y="2167467"/>
                    <a:pt x="4240215" y="2167467"/>
                  </a:cubicBezTo>
                  <a:lnTo>
                    <a:pt x="34511" y="2167467"/>
                  </a:lnTo>
                  <a:cubicBezTo>
                    <a:pt x="25358" y="2167467"/>
                    <a:pt x="16580" y="2163831"/>
                    <a:pt x="10108" y="2157359"/>
                  </a:cubicBezTo>
                  <a:cubicBezTo>
                    <a:pt x="3636" y="2150887"/>
                    <a:pt x="0" y="2142109"/>
                    <a:pt x="0" y="2132956"/>
                  </a:cubicBezTo>
                  <a:lnTo>
                    <a:pt x="0" y="34511"/>
                  </a:lnTo>
                  <a:cubicBezTo>
                    <a:pt x="0" y="25358"/>
                    <a:pt x="3636" y="16580"/>
                    <a:pt x="10108" y="10108"/>
                  </a:cubicBezTo>
                  <a:cubicBezTo>
                    <a:pt x="16580" y="3636"/>
                    <a:pt x="25358" y="0"/>
                    <a:pt x="34511" y="0"/>
                  </a:cubicBezTo>
                  <a:close/>
                </a:path>
              </a:pathLst>
            </a:custGeom>
            <a:solidFill>
              <a:srgbClr val="F3F6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09" name="Google Shape;809;p38"/>
          <p:cNvSpPr txBox="1"/>
          <p:nvPr/>
        </p:nvSpPr>
        <p:spPr>
          <a:xfrm>
            <a:off x="4485585" y="4457708"/>
            <a:ext cx="93195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0B1320"/>
                </a:solidFill>
                <a:latin typeface="Playfair Display Black"/>
                <a:ea typeface="Playfair Display Black"/>
                <a:cs typeface="Playfair Display Black"/>
                <a:sym typeface="Playfair Display Black"/>
              </a:rPr>
              <a:t>thank you!</a:t>
            </a:r>
            <a:endParaRPr/>
          </a:p>
        </p:txBody>
      </p:sp>
      <p:grpSp>
        <p:nvGrpSpPr>
          <p:cNvPr id="810" name="Google Shape;810;p38"/>
          <p:cNvGrpSpPr/>
          <p:nvPr/>
        </p:nvGrpSpPr>
        <p:grpSpPr>
          <a:xfrm>
            <a:off x="8378227" y="7049528"/>
            <a:ext cx="406823" cy="408647"/>
            <a:chOff x="1813" y="0"/>
            <a:chExt cx="809173" cy="812800"/>
          </a:xfrm>
        </p:grpSpPr>
        <p:sp>
          <p:nvSpPr>
            <p:cNvPr id="811" name="Google Shape;811;p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13" name="Google Shape;813;p38"/>
          <p:cNvGrpSpPr/>
          <p:nvPr/>
        </p:nvGrpSpPr>
        <p:grpSpPr>
          <a:xfrm>
            <a:off x="8941902" y="7049528"/>
            <a:ext cx="406823" cy="408647"/>
            <a:chOff x="1813" y="0"/>
            <a:chExt cx="809173" cy="812800"/>
          </a:xfrm>
        </p:grpSpPr>
        <p:sp>
          <p:nvSpPr>
            <p:cNvPr id="814" name="Google Shape;814;p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16" name="Google Shape;816;p38"/>
          <p:cNvGrpSpPr/>
          <p:nvPr/>
        </p:nvGrpSpPr>
        <p:grpSpPr>
          <a:xfrm>
            <a:off x="9502949" y="7049528"/>
            <a:ext cx="406823" cy="408647"/>
            <a:chOff x="1813" y="0"/>
            <a:chExt cx="809173" cy="812800"/>
          </a:xfrm>
        </p:grpSpPr>
        <p:sp>
          <p:nvSpPr>
            <p:cNvPr id="817" name="Google Shape;817;p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19" name="Google Shape;819;p38"/>
          <p:cNvGrpSpPr/>
          <p:nvPr/>
        </p:nvGrpSpPr>
        <p:grpSpPr>
          <a:xfrm>
            <a:off x="15248741" y="5672661"/>
            <a:ext cx="6078519" cy="7481254"/>
            <a:chOff x="0" y="0"/>
            <a:chExt cx="8104692" cy="9975005"/>
          </a:xfrm>
        </p:grpSpPr>
        <p:grpSp>
          <p:nvGrpSpPr>
            <p:cNvPr id="820" name="Google Shape;820;p38"/>
            <p:cNvGrpSpPr/>
            <p:nvPr/>
          </p:nvGrpSpPr>
          <p:grpSpPr>
            <a:xfrm>
              <a:off x="0" y="0"/>
              <a:ext cx="8104692" cy="9975005"/>
              <a:chOff x="0" y="0"/>
              <a:chExt cx="660400" cy="812800"/>
            </a:xfrm>
          </p:grpSpPr>
          <p:sp>
            <p:nvSpPr>
              <p:cNvPr id="821" name="Google Shape;821;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3" name="Google Shape;823;p38"/>
            <p:cNvGrpSpPr/>
            <p:nvPr/>
          </p:nvGrpSpPr>
          <p:grpSpPr>
            <a:xfrm>
              <a:off x="473486" y="582752"/>
              <a:ext cx="7157719" cy="8809501"/>
              <a:chOff x="0" y="0"/>
              <a:chExt cx="660400" cy="812800"/>
            </a:xfrm>
          </p:grpSpPr>
          <p:sp>
            <p:nvSpPr>
              <p:cNvPr id="824" name="Google Shape;824;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6" name="Google Shape;826;p38"/>
            <p:cNvGrpSpPr/>
            <p:nvPr/>
          </p:nvGrpSpPr>
          <p:grpSpPr>
            <a:xfrm>
              <a:off x="940916" y="1158050"/>
              <a:ext cx="6222860" cy="7658905"/>
              <a:chOff x="0" y="0"/>
              <a:chExt cx="660400" cy="812800"/>
            </a:xfrm>
          </p:grpSpPr>
          <p:sp>
            <p:nvSpPr>
              <p:cNvPr id="827" name="Google Shape;827;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29" name="Google Shape;829;p38"/>
          <p:cNvGrpSpPr/>
          <p:nvPr/>
        </p:nvGrpSpPr>
        <p:grpSpPr>
          <a:xfrm rot="10800000">
            <a:off x="-2349446" y="-3255996"/>
            <a:ext cx="6078519" cy="7481254"/>
            <a:chOff x="0" y="0"/>
            <a:chExt cx="8104692" cy="9975005"/>
          </a:xfrm>
        </p:grpSpPr>
        <p:grpSp>
          <p:nvGrpSpPr>
            <p:cNvPr id="830" name="Google Shape;830;p38"/>
            <p:cNvGrpSpPr/>
            <p:nvPr/>
          </p:nvGrpSpPr>
          <p:grpSpPr>
            <a:xfrm>
              <a:off x="0" y="0"/>
              <a:ext cx="8104692" cy="9975005"/>
              <a:chOff x="0" y="0"/>
              <a:chExt cx="660400" cy="812800"/>
            </a:xfrm>
          </p:grpSpPr>
          <p:sp>
            <p:nvSpPr>
              <p:cNvPr id="831" name="Google Shape;831;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3" name="Google Shape;833;p38"/>
            <p:cNvGrpSpPr/>
            <p:nvPr/>
          </p:nvGrpSpPr>
          <p:grpSpPr>
            <a:xfrm>
              <a:off x="473486" y="582752"/>
              <a:ext cx="7157719" cy="8809501"/>
              <a:chOff x="0" y="0"/>
              <a:chExt cx="660400" cy="812800"/>
            </a:xfrm>
          </p:grpSpPr>
          <p:sp>
            <p:nvSpPr>
              <p:cNvPr id="834" name="Google Shape;834;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6" name="Google Shape;836;p38"/>
            <p:cNvGrpSpPr/>
            <p:nvPr/>
          </p:nvGrpSpPr>
          <p:grpSpPr>
            <a:xfrm>
              <a:off x="940916" y="1158050"/>
              <a:ext cx="6222860" cy="7658905"/>
              <a:chOff x="0" y="0"/>
              <a:chExt cx="660400" cy="812800"/>
            </a:xfrm>
          </p:grpSpPr>
          <p:sp>
            <p:nvSpPr>
              <p:cNvPr id="837" name="Google Shape;837;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500"/>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842" name="Shape 842"/>
        <p:cNvGrpSpPr/>
        <p:nvPr/>
      </p:nvGrpSpPr>
      <p:grpSpPr>
        <a:xfrm>
          <a:off x="0" y="0"/>
          <a:ext cx="0" cy="0"/>
          <a:chOff x="0" y="0"/>
          <a:chExt cx="0" cy="0"/>
        </a:xfrm>
      </p:grpSpPr>
      <p:pic>
        <p:nvPicPr>
          <p:cNvPr id="843" name="Google Shape;843;p39"/>
          <p:cNvPicPr preferRelativeResize="0"/>
          <p:nvPr/>
        </p:nvPicPr>
        <p:blipFill rotWithShape="1">
          <a:blip r:embed="rId3">
            <a:alphaModFix amt="35000"/>
          </a:blip>
          <a:srcRect b="2499" l="0" r="0" t="18252"/>
          <a:stretch/>
        </p:blipFill>
        <p:spPr>
          <a:xfrm>
            <a:off x="0" y="15368"/>
            <a:ext cx="18288000" cy="10271632"/>
          </a:xfrm>
          <a:prstGeom prst="rect">
            <a:avLst/>
          </a:prstGeom>
          <a:noFill/>
          <a:ln>
            <a:noFill/>
          </a:ln>
        </p:spPr>
      </p:pic>
      <p:sp>
        <p:nvSpPr>
          <p:cNvPr id="844" name="Google Shape;844;p39"/>
          <p:cNvSpPr txBox="1"/>
          <p:nvPr/>
        </p:nvSpPr>
        <p:spPr>
          <a:xfrm>
            <a:off x="1028700" y="8031800"/>
            <a:ext cx="10393573" cy="1371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0B1320"/>
                </a:solidFill>
                <a:latin typeface="Playfair Display Black"/>
                <a:ea typeface="Playfair Display Black"/>
                <a:cs typeface="Playfair Display Black"/>
                <a:sym typeface="Playfair Display Black"/>
              </a:rPr>
              <a:t>credits</a:t>
            </a:r>
            <a:endParaRPr/>
          </a:p>
        </p:txBody>
      </p:sp>
      <p:sp>
        <p:nvSpPr>
          <p:cNvPr id="845" name="Google Shape;845;p39"/>
          <p:cNvSpPr txBox="1"/>
          <p:nvPr/>
        </p:nvSpPr>
        <p:spPr>
          <a:xfrm>
            <a:off x="1028700" y="752975"/>
            <a:ext cx="16230600" cy="6871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SzPts val="1100"/>
              <a:buNone/>
            </a:pPr>
            <a:r>
              <a:rPr lang="en-US" sz="1800">
                <a:solidFill>
                  <a:srgbClr val="0B1320"/>
                </a:solidFill>
                <a:latin typeface="Roboto"/>
                <a:ea typeface="Roboto"/>
                <a:cs typeface="Roboto"/>
                <a:sym typeface="Roboto"/>
              </a:rPr>
              <a:t>[1]    Z. Cheng, J. Caverlee, and K. Lee, “Twitter CIKM 2010,” Internet Archive,11-May-2011.[Online].Available: https://archive.org/details/twitter_cikm_2010. [Accessed: 26-Apr-2023].</a:t>
            </a:r>
            <a:endParaRPr sz="1800">
              <a:solidFill>
                <a:srgbClr val="0B1320"/>
              </a:solidFill>
              <a:latin typeface="Roboto"/>
              <a:ea typeface="Roboto"/>
              <a:cs typeface="Roboto"/>
              <a:sym typeface="Roboto"/>
            </a:endParaRPr>
          </a:p>
          <a:p>
            <a:pPr indent="0" lvl="0" marL="0" marR="0" rtl="0" algn="l">
              <a:lnSpc>
                <a:spcPct val="140000"/>
              </a:lnSpc>
              <a:spcBef>
                <a:spcPts val="0"/>
              </a:spcBef>
              <a:spcAft>
                <a:spcPts val="0"/>
              </a:spcAft>
              <a:buSzPts val="1100"/>
              <a:buNone/>
            </a:pPr>
            <a:r>
              <a:rPr lang="en-US" sz="1800">
                <a:solidFill>
                  <a:srgbClr val="0B1320"/>
                </a:solidFill>
                <a:latin typeface="Roboto"/>
                <a:ea typeface="Roboto"/>
                <a:cs typeface="Roboto"/>
                <a:sym typeface="Roboto"/>
              </a:rPr>
              <a:t>[2]    Dodds PS, Harris KD, Kloumann IM, Bliss CA, Danforth CM (2011) Temporal Patterns of Happiness and Information in a Global Social Network: Hedonometrics and Twitter. PLoS ONE 6(12): e26752. doi:10.1371/journal.pone.0026752</a:t>
            </a:r>
            <a:endParaRPr sz="1800">
              <a:solidFill>
                <a:srgbClr val="0B1320"/>
              </a:solidFill>
              <a:latin typeface="Roboto"/>
              <a:ea typeface="Roboto"/>
              <a:cs typeface="Roboto"/>
              <a:sym typeface="Roboto"/>
            </a:endParaRPr>
          </a:p>
          <a:p>
            <a:pPr indent="0" lvl="0" marL="0" marR="0" rtl="0" algn="l">
              <a:lnSpc>
                <a:spcPct val="140000"/>
              </a:lnSpc>
              <a:spcBef>
                <a:spcPts val="0"/>
              </a:spcBef>
              <a:spcAft>
                <a:spcPts val="0"/>
              </a:spcAft>
              <a:buSzPts val="1100"/>
              <a:buNone/>
            </a:pPr>
            <a:r>
              <a:rPr lang="en-US" sz="1800">
                <a:solidFill>
                  <a:srgbClr val="0B1320"/>
                </a:solidFill>
                <a:latin typeface="Roboto"/>
                <a:ea typeface="Roboto"/>
                <a:cs typeface="Roboto"/>
                <a:sym typeface="Roboto"/>
              </a:rPr>
              <a:t> [3]    Dodds PS, Danforth CM (2009) Measuring the happiness of large-scale written expression: Songs, blogs, and presidents. Journal of Happiness Studies.</a:t>
            </a:r>
            <a:endParaRPr sz="1800">
              <a:solidFill>
                <a:srgbClr val="0B1320"/>
              </a:solidFill>
              <a:latin typeface="Roboto"/>
              <a:ea typeface="Roboto"/>
              <a:cs typeface="Roboto"/>
              <a:sym typeface="Roboto"/>
            </a:endParaRPr>
          </a:p>
          <a:p>
            <a:pPr indent="0" lvl="0" marL="0" marR="0" rtl="0" algn="l">
              <a:lnSpc>
                <a:spcPct val="140000"/>
              </a:lnSpc>
              <a:spcBef>
                <a:spcPts val="0"/>
              </a:spcBef>
              <a:spcAft>
                <a:spcPts val="0"/>
              </a:spcAft>
              <a:buSzPts val="1100"/>
              <a:buNone/>
            </a:pPr>
            <a:r>
              <a:rPr lang="en-US" sz="1800">
                <a:solidFill>
                  <a:srgbClr val="0B1320"/>
                </a:solidFill>
                <a:latin typeface="Roboto"/>
                <a:ea typeface="Roboto"/>
                <a:cs typeface="Roboto"/>
                <a:sym typeface="Roboto"/>
              </a:rPr>
              <a:t>[4]    Fowler JH, Christakis NA (2008) Dynamic spread of happiness in a large social network: longitudinal analysis over 20 years in the Framingham Heart Study. BMJ 337: article #2338.</a:t>
            </a:r>
            <a:endParaRPr sz="1800">
              <a:solidFill>
                <a:srgbClr val="0B1320"/>
              </a:solidFill>
              <a:latin typeface="Roboto"/>
              <a:ea typeface="Roboto"/>
              <a:cs typeface="Roboto"/>
              <a:sym typeface="Roboto"/>
            </a:endParaRPr>
          </a:p>
          <a:p>
            <a:pPr indent="0" lvl="0" marL="0" marR="0" rtl="0" algn="l">
              <a:lnSpc>
                <a:spcPct val="140000"/>
              </a:lnSpc>
              <a:spcBef>
                <a:spcPts val="0"/>
              </a:spcBef>
              <a:spcAft>
                <a:spcPts val="0"/>
              </a:spcAft>
              <a:buSzPts val="1100"/>
              <a:buNone/>
            </a:pPr>
            <a:r>
              <a:rPr lang="en-US" sz="1800">
                <a:solidFill>
                  <a:srgbClr val="0B1320"/>
                </a:solidFill>
                <a:latin typeface="Roboto"/>
                <a:ea typeface="Roboto"/>
                <a:cs typeface="Roboto"/>
                <a:sym typeface="Roboto"/>
              </a:rPr>
              <a:t>[5]    Bollen J, Pepe A, Mao H (2011) Modeling public mood and emotion: Twitter sentiment and socio-economic phenomena. In: In Proceedings of the Fifth International AAAI Conference on Weblogs and Social Media (ICWSM). Barcelona, Spain.</a:t>
            </a:r>
            <a:endParaRPr sz="1800">
              <a:solidFill>
                <a:srgbClr val="0B1320"/>
              </a:solidFill>
              <a:latin typeface="Roboto"/>
              <a:ea typeface="Roboto"/>
              <a:cs typeface="Roboto"/>
              <a:sym typeface="Roboto"/>
            </a:endParaRPr>
          </a:p>
          <a:p>
            <a:pPr indent="0" lvl="0" marL="0" marR="0" rtl="0" algn="l">
              <a:lnSpc>
                <a:spcPct val="140000"/>
              </a:lnSpc>
              <a:spcBef>
                <a:spcPts val="0"/>
              </a:spcBef>
              <a:spcAft>
                <a:spcPts val="0"/>
              </a:spcAft>
              <a:buSzPts val="1100"/>
              <a:buNone/>
            </a:pPr>
            <a:r>
              <a:rPr lang="en-US" sz="1800">
                <a:solidFill>
                  <a:srgbClr val="0B1320"/>
                </a:solidFill>
                <a:latin typeface="Roboto"/>
                <a:ea typeface="Roboto"/>
                <a:cs typeface="Roboto"/>
                <a:sym typeface="Roboto"/>
              </a:rPr>
              <a:t>[6]    Mishne G, de Rijke M (2006) MoodViews: Tools for blog mood analysis. AAAI 2006 Spring Symposium on Computational Approaches to Analysing Weblogs.</a:t>
            </a:r>
            <a:endParaRPr sz="1800">
              <a:solidFill>
                <a:srgbClr val="0B1320"/>
              </a:solidFill>
              <a:latin typeface="Roboto"/>
              <a:ea typeface="Roboto"/>
              <a:cs typeface="Roboto"/>
              <a:sym typeface="Roboto"/>
            </a:endParaRPr>
          </a:p>
          <a:p>
            <a:pPr indent="0" lvl="0" marL="0" marR="0" rtl="0" algn="l">
              <a:lnSpc>
                <a:spcPct val="140000"/>
              </a:lnSpc>
              <a:spcBef>
                <a:spcPts val="0"/>
              </a:spcBef>
              <a:spcAft>
                <a:spcPts val="0"/>
              </a:spcAft>
              <a:buSzPts val="1100"/>
              <a:buNone/>
            </a:pPr>
            <a:r>
              <a:rPr lang="en-US" sz="1800">
                <a:solidFill>
                  <a:srgbClr val="0B1320"/>
                </a:solidFill>
                <a:latin typeface="Roboto"/>
                <a:ea typeface="Roboto"/>
                <a:cs typeface="Roboto"/>
                <a:sym typeface="Roboto"/>
              </a:rPr>
              <a:t>[7]    B. Pang and L. Lee, “Opinion mining and sentiment analysis.” [Online]. Available:https://www.cs.cornell.edu/home/llee/omsa/omsa-published.pdf. [Accessed: 29-Mar-2023].</a:t>
            </a:r>
            <a:endParaRPr sz="1800">
              <a:solidFill>
                <a:srgbClr val="0B1320"/>
              </a:solidFill>
              <a:latin typeface="Roboto"/>
              <a:ea typeface="Roboto"/>
              <a:cs typeface="Roboto"/>
              <a:sym typeface="Roboto"/>
            </a:endParaRPr>
          </a:p>
          <a:p>
            <a:pPr indent="0" lvl="0" marL="0" marR="0" rtl="0" algn="l">
              <a:lnSpc>
                <a:spcPct val="140000"/>
              </a:lnSpc>
              <a:spcBef>
                <a:spcPts val="0"/>
              </a:spcBef>
              <a:spcAft>
                <a:spcPts val="0"/>
              </a:spcAft>
              <a:buSzPts val="1100"/>
              <a:buNone/>
            </a:pPr>
            <a:r>
              <a:rPr lang="en-US" sz="1800">
                <a:solidFill>
                  <a:srgbClr val="0B1320"/>
                </a:solidFill>
                <a:latin typeface="Roboto"/>
                <a:ea typeface="Roboto"/>
                <a:cs typeface="Roboto"/>
                <a:sym typeface="Roboto"/>
              </a:rPr>
              <a:t>[8]    A. M. Sadiq, H. Ahn, and Y. B. Choi, “Human Sentiment and Activity Recognition in Disaster Situations Using Social Media Images Based on Deep Learning,” Sensors, 2022. [Online]. Available: https://www.ncbi.nlm.nih.gov/pmc/articles/PMC7763261/pdf/sensors-20-07115.pdf. [Accessed: 29-Mar-2023].</a:t>
            </a:r>
            <a:endParaRPr sz="1800">
              <a:solidFill>
                <a:srgbClr val="0B1320"/>
              </a:solidFill>
              <a:latin typeface="Roboto"/>
              <a:ea typeface="Roboto"/>
              <a:cs typeface="Roboto"/>
              <a:sym typeface="Roboto"/>
            </a:endParaRPr>
          </a:p>
          <a:p>
            <a:pPr indent="0" lvl="0" marL="0" marR="0" rtl="0" algn="l">
              <a:lnSpc>
                <a:spcPct val="140000"/>
              </a:lnSpc>
              <a:spcBef>
                <a:spcPts val="0"/>
              </a:spcBef>
              <a:spcAft>
                <a:spcPts val="0"/>
              </a:spcAft>
              <a:buSzPts val="1100"/>
              <a:buNone/>
            </a:pPr>
            <a:r>
              <a:rPr lang="en-US" sz="1800">
                <a:solidFill>
                  <a:srgbClr val="0B1320"/>
                </a:solidFill>
                <a:latin typeface="Roboto"/>
                <a:ea typeface="Roboto"/>
                <a:cs typeface="Roboto"/>
                <a:sym typeface="Roboto"/>
              </a:rPr>
              <a:t>[9]  Z. Cheng, J. Caverlee, and K. Lee, ‘You Are Where You Tweet: A Content-Based Approach to Geo-Locating Twitter Users’, in Proceedings of the 19th ACM International Conference on Information and Knowledge Management, Toronto, ON, Canada, 2010, pp. 759–7</a:t>
            </a:r>
            <a:endParaRPr sz="1800">
              <a:solidFill>
                <a:srgbClr val="0B1320"/>
              </a:solidFill>
              <a:latin typeface="Roboto"/>
              <a:ea typeface="Roboto"/>
              <a:cs typeface="Roboto"/>
              <a:sym typeface="Roboto"/>
            </a:endParaRPr>
          </a:p>
          <a:p>
            <a:pPr indent="0" lvl="0" marL="0" marR="0" rtl="0" algn="l">
              <a:lnSpc>
                <a:spcPct val="140000"/>
              </a:lnSpc>
              <a:spcBef>
                <a:spcPts val="0"/>
              </a:spcBef>
              <a:spcAft>
                <a:spcPts val="0"/>
              </a:spcAft>
              <a:buSzPts val="1100"/>
              <a:buNone/>
            </a:pPr>
            <a:r>
              <a:rPr lang="en-US" sz="1800">
                <a:solidFill>
                  <a:srgbClr val="0B1320"/>
                </a:solidFill>
                <a:latin typeface="Roboto"/>
                <a:ea typeface="Roboto"/>
                <a:cs typeface="Roboto"/>
                <a:sym typeface="Roboto"/>
              </a:rPr>
              <a:t>[10] “United States Cities Database,” simplemaps. [Online]. Available: https://simplemaps.com/data/us-cities. [Accessed: 26-Apr-2023].</a:t>
            </a:r>
            <a:endParaRPr sz="1800">
              <a:solidFill>
                <a:srgbClr val="0B1320"/>
              </a:solidFill>
              <a:latin typeface="Roboto"/>
              <a:ea typeface="Roboto"/>
              <a:cs typeface="Roboto"/>
              <a:sym typeface="Roboto"/>
            </a:endParaRPr>
          </a:p>
          <a:p>
            <a:pPr indent="0" lvl="0" marL="0" marR="0" rtl="0" algn="l">
              <a:lnSpc>
                <a:spcPct val="140000"/>
              </a:lnSpc>
              <a:spcBef>
                <a:spcPts val="0"/>
              </a:spcBef>
              <a:spcAft>
                <a:spcPts val="0"/>
              </a:spcAft>
              <a:buNone/>
            </a:pPr>
            <a:r>
              <a:t/>
            </a:r>
            <a:endParaRPr sz="1800">
              <a:solidFill>
                <a:srgbClr val="0B1320"/>
              </a:solidFill>
              <a:latin typeface="Roboto"/>
              <a:ea typeface="Roboto"/>
              <a:cs typeface="Roboto"/>
              <a:sym typeface="Roboto"/>
            </a:endParaRPr>
          </a:p>
        </p:txBody>
      </p:sp>
      <p:cxnSp>
        <p:nvCxnSpPr>
          <p:cNvPr id="846" name="Google Shape;846;p39"/>
          <p:cNvCxnSpPr/>
          <p:nvPr/>
        </p:nvCxnSpPr>
        <p:spPr>
          <a:xfrm>
            <a:off x="5694668" y="8902874"/>
            <a:ext cx="9331772" cy="0"/>
          </a:xfrm>
          <a:prstGeom prst="straightConnector1">
            <a:avLst/>
          </a:prstGeom>
          <a:noFill/>
          <a:ln cap="flat" cmpd="sng" w="38100">
            <a:solidFill>
              <a:srgbClr val="0B1320"/>
            </a:solidFill>
            <a:prstDash val="solid"/>
            <a:round/>
            <a:headEnd len="sm" w="sm" type="none"/>
            <a:tailEnd len="sm" w="sm" type="none"/>
          </a:ln>
        </p:spPr>
      </p:cxnSp>
      <p:grpSp>
        <p:nvGrpSpPr>
          <p:cNvPr id="847" name="Google Shape;847;p39"/>
          <p:cNvGrpSpPr/>
          <p:nvPr/>
        </p:nvGrpSpPr>
        <p:grpSpPr>
          <a:xfrm>
            <a:off x="15726843" y="8717600"/>
            <a:ext cx="406823" cy="408647"/>
            <a:chOff x="1813" y="0"/>
            <a:chExt cx="809173" cy="812800"/>
          </a:xfrm>
        </p:grpSpPr>
        <p:sp>
          <p:nvSpPr>
            <p:cNvPr id="848" name="Google Shape;848;p3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0" name="Google Shape;850;p39"/>
          <p:cNvGrpSpPr/>
          <p:nvPr/>
        </p:nvGrpSpPr>
        <p:grpSpPr>
          <a:xfrm>
            <a:off x="16290517" y="8717600"/>
            <a:ext cx="406823" cy="408647"/>
            <a:chOff x="1813" y="0"/>
            <a:chExt cx="809173" cy="812800"/>
          </a:xfrm>
        </p:grpSpPr>
        <p:sp>
          <p:nvSpPr>
            <p:cNvPr id="851" name="Google Shape;851;p3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3" name="Google Shape;853;p39"/>
          <p:cNvGrpSpPr/>
          <p:nvPr/>
        </p:nvGrpSpPr>
        <p:grpSpPr>
          <a:xfrm>
            <a:off x="16851565" y="8717600"/>
            <a:ext cx="406823" cy="408647"/>
            <a:chOff x="1813" y="0"/>
            <a:chExt cx="809173" cy="812800"/>
          </a:xfrm>
        </p:grpSpPr>
        <p:sp>
          <p:nvSpPr>
            <p:cNvPr id="854" name="Google Shape;854;p3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500"/>
                                        <p:tgtEl>
                                          <p:spTgt spid="8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500"/>
                                        <p:tgtEl>
                                          <p:spTgt spid="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49" name="Shape 149"/>
        <p:cNvGrpSpPr/>
        <p:nvPr/>
      </p:nvGrpSpPr>
      <p:grpSpPr>
        <a:xfrm>
          <a:off x="0" y="0"/>
          <a:ext cx="0" cy="0"/>
          <a:chOff x="0" y="0"/>
          <a:chExt cx="0" cy="0"/>
        </a:xfrm>
      </p:grpSpPr>
      <p:grpSp>
        <p:nvGrpSpPr>
          <p:cNvPr id="150" name="Google Shape;150;p15"/>
          <p:cNvGrpSpPr/>
          <p:nvPr/>
        </p:nvGrpSpPr>
        <p:grpSpPr>
          <a:xfrm>
            <a:off x="1028700" y="884039"/>
            <a:ext cx="16230600" cy="8374261"/>
            <a:chOff x="0" y="-38100"/>
            <a:chExt cx="4274726" cy="2205567"/>
          </a:xfrm>
        </p:grpSpPr>
        <p:sp>
          <p:nvSpPr>
            <p:cNvPr id="151" name="Google Shape;151;p15"/>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3" name="Google Shape;153;p15"/>
          <p:cNvSpPr txBox="1"/>
          <p:nvPr/>
        </p:nvSpPr>
        <p:spPr>
          <a:xfrm>
            <a:off x="1340293" y="762000"/>
            <a:ext cx="2669833" cy="22674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01.</a:t>
            </a:r>
            <a:endParaRPr/>
          </a:p>
        </p:txBody>
      </p:sp>
      <p:sp>
        <p:nvSpPr>
          <p:cNvPr id="154" name="Google Shape;154;p15"/>
          <p:cNvSpPr txBox="1"/>
          <p:nvPr/>
        </p:nvSpPr>
        <p:spPr>
          <a:xfrm>
            <a:off x="6849371" y="7382658"/>
            <a:ext cx="99090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Introduction</a:t>
            </a:r>
            <a:endParaRPr/>
          </a:p>
        </p:txBody>
      </p:sp>
      <p:grpSp>
        <p:nvGrpSpPr>
          <p:cNvPr id="155" name="Google Shape;155;p15"/>
          <p:cNvGrpSpPr/>
          <p:nvPr/>
        </p:nvGrpSpPr>
        <p:grpSpPr>
          <a:xfrm>
            <a:off x="-3233490" y="5979520"/>
            <a:ext cx="6999655" cy="8614961"/>
            <a:chOff x="0" y="0"/>
            <a:chExt cx="9332874" cy="11486614"/>
          </a:xfrm>
        </p:grpSpPr>
        <p:grpSp>
          <p:nvGrpSpPr>
            <p:cNvPr id="156" name="Google Shape;156;p15"/>
            <p:cNvGrpSpPr/>
            <p:nvPr/>
          </p:nvGrpSpPr>
          <p:grpSpPr>
            <a:xfrm>
              <a:off x="0" y="0"/>
              <a:ext cx="9332874" cy="11486614"/>
              <a:chOff x="0" y="0"/>
              <a:chExt cx="660400" cy="812800"/>
            </a:xfrm>
          </p:grpSpPr>
          <p:sp>
            <p:nvSpPr>
              <p:cNvPr id="157" name="Google Shape;157;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p15"/>
            <p:cNvGrpSpPr/>
            <p:nvPr/>
          </p:nvGrpSpPr>
          <p:grpSpPr>
            <a:xfrm>
              <a:off x="545238" y="671062"/>
              <a:ext cx="8242398" cy="10144490"/>
              <a:chOff x="0" y="0"/>
              <a:chExt cx="660400" cy="812800"/>
            </a:xfrm>
          </p:grpSpPr>
          <p:sp>
            <p:nvSpPr>
              <p:cNvPr id="160" name="Google Shape;160;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15"/>
            <p:cNvGrpSpPr/>
            <p:nvPr/>
          </p:nvGrpSpPr>
          <p:grpSpPr>
            <a:xfrm>
              <a:off x="1083502" y="1333541"/>
              <a:ext cx="7165870" cy="8819533"/>
              <a:chOff x="0" y="0"/>
              <a:chExt cx="660400" cy="812800"/>
            </a:xfrm>
          </p:grpSpPr>
          <p:sp>
            <p:nvSpPr>
              <p:cNvPr id="163" name="Google Shape;163;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65" name="Google Shape;165;p15"/>
          <p:cNvGrpSpPr/>
          <p:nvPr/>
        </p:nvGrpSpPr>
        <p:grpSpPr>
          <a:xfrm rot="10800000">
            <a:off x="13557529" y="-3278780"/>
            <a:ext cx="6999655" cy="8614961"/>
            <a:chOff x="0" y="0"/>
            <a:chExt cx="9332874" cy="11486614"/>
          </a:xfrm>
        </p:grpSpPr>
        <p:grpSp>
          <p:nvGrpSpPr>
            <p:cNvPr id="166" name="Google Shape;166;p15"/>
            <p:cNvGrpSpPr/>
            <p:nvPr/>
          </p:nvGrpSpPr>
          <p:grpSpPr>
            <a:xfrm>
              <a:off x="0" y="0"/>
              <a:ext cx="9332874" cy="11486614"/>
              <a:chOff x="0" y="0"/>
              <a:chExt cx="660400" cy="812800"/>
            </a:xfrm>
          </p:grpSpPr>
          <p:sp>
            <p:nvSpPr>
              <p:cNvPr id="167" name="Google Shape;167;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9" name="Google Shape;169;p15"/>
            <p:cNvGrpSpPr/>
            <p:nvPr/>
          </p:nvGrpSpPr>
          <p:grpSpPr>
            <a:xfrm>
              <a:off x="545238" y="671062"/>
              <a:ext cx="8242398" cy="10144490"/>
              <a:chOff x="0" y="0"/>
              <a:chExt cx="660400" cy="812800"/>
            </a:xfrm>
          </p:grpSpPr>
          <p:sp>
            <p:nvSpPr>
              <p:cNvPr id="170" name="Google Shape;170;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2" name="Google Shape;172;p15"/>
            <p:cNvGrpSpPr/>
            <p:nvPr/>
          </p:nvGrpSpPr>
          <p:grpSpPr>
            <a:xfrm>
              <a:off x="1083502" y="1333541"/>
              <a:ext cx="7165870" cy="8819533"/>
              <a:chOff x="0" y="0"/>
              <a:chExt cx="660400" cy="812800"/>
            </a:xfrm>
          </p:grpSpPr>
          <p:sp>
            <p:nvSpPr>
              <p:cNvPr id="173" name="Google Shape;173;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75" name="Google Shape;175;p15"/>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176" name="Google Shape;176;p15"/>
          <p:cNvGrpSpPr/>
          <p:nvPr/>
        </p:nvGrpSpPr>
        <p:grpSpPr>
          <a:xfrm>
            <a:off x="15226010" y="2079760"/>
            <a:ext cx="406823" cy="408647"/>
            <a:chOff x="1813" y="0"/>
            <a:chExt cx="809173" cy="812800"/>
          </a:xfrm>
        </p:grpSpPr>
        <p:sp>
          <p:nvSpPr>
            <p:cNvPr id="177" name="Google Shape;177;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9" name="Google Shape;179;p15"/>
          <p:cNvGrpSpPr/>
          <p:nvPr/>
        </p:nvGrpSpPr>
        <p:grpSpPr>
          <a:xfrm>
            <a:off x="15789684" y="2079760"/>
            <a:ext cx="406823" cy="408647"/>
            <a:chOff x="1813" y="0"/>
            <a:chExt cx="809173" cy="812800"/>
          </a:xfrm>
        </p:grpSpPr>
        <p:sp>
          <p:nvSpPr>
            <p:cNvPr id="180" name="Google Shape;180;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2" name="Google Shape;182;p15"/>
          <p:cNvGrpSpPr/>
          <p:nvPr/>
        </p:nvGrpSpPr>
        <p:grpSpPr>
          <a:xfrm>
            <a:off x="16350731" y="2079760"/>
            <a:ext cx="406823" cy="408647"/>
            <a:chOff x="1813" y="0"/>
            <a:chExt cx="809173" cy="812800"/>
          </a:xfrm>
        </p:grpSpPr>
        <p:sp>
          <p:nvSpPr>
            <p:cNvPr id="183" name="Google Shape;183;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88" name="Shape 188"/>
        <p:cNvGrpSpPr/>
        <p:nvPr/>
      </p:nvGrpSpPr>
      <p:grpSpPr>
        <a:xfrm>
          <a:off x="0" y="0"/>
          <a:ext cx="0" cy="0"/>
          <a:chOff x="0" y="0"/>
          <a:chExt cx="0" cy="0"/>
        </a:xfrm>
      </p:grpSpPr>
      <p:sp>
        <p:nvSpPr>
          <p:cNvPr id="189" name="Google Shape;189;p16"/>
          <p:cNvSpPr txBox="1"/>
          <p:nvPr/>
        </p:nvSpPr>
        <p:spPr>
          <a:xfrm>
            <a:off x="1028700" y="3246088"/>
            <a:ext cx="73632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0B1320"/>
                </a:solidFill>
                <a:latin typeface="Playfair Display Black"/>
                <a:ea typeface="Playfair Display Black"/>
                <a:cs typeface="Playfair Display Black"/>
                <a:sym typeface="Playfair Display Black"/>
              </a:rPr>
              <a:t>Motivation</a:t>
            </a:r>
            <a:endParaRPr/>
          </a:p>
        </p:txBody>
      </p:sp>
      <p:sp>
        <p:nvSpPr>
          <p:cNvPr id="190" name="Google Shape;190;p16"/>
          <p:cNvSpPr txBox="1"/>
          <p:nvPr/>
        </p:nvSpPr>
        <p:spPr>
          <a:xfrm>
            <a:off x="1028700" y="4498525"/>
            <a:ext cx="7486800" cy="3792600"/>
          </a:xfrm>
          <a:prstGeom prst="rect">
            <a:avLst/>
          </a:prstGeom>
          <a:noFill/>
          <a:ln>
            <a:noFill/>
          </a:ln>
        </p:spPr>
        <p:txBody>
          <a:bodyPr anchorCtr="0" anchor="t" bIns="0" lIns="0" spcFirstLastPara="1" rIns="0" wrap="square" tIns="0">
            <a:spAutoFit/>
          </a:bodyPr>
          <a:lstStyle/>
          <a:p>
            <a:pPr indent="-406400" lvl="0" marL="457200" marR="0" rtl="0" algn="l">
              <a:lnSpc>
                <a:spcPct val="130000"/>
              </a:lnSpc>
              <a:spcBef>
                <a:spcPts val="0"/>
              </a:spcBef>
              <a:spcAft>
                <a:spcPts val="0"/>
              </a:spcAft>
              <a:buSzPts val="2800"/>
              <a:buChar char="●"/>
            </a:pPr>
            <a:r>
              <a:rPr lang="en-US" sz="2800"/>
              <a:t>Rise of social media as the primary method of information diffusion.</a:t>
            </a:r>
            <a:endParaRPr sz="2800"/>
          </a:p>
          <a:p>
            <a:pPr indent="-406400" lvl="0" marL="457200" marR="0" rtl="0" algn="l">
              <a:lnSpc>
                <a:spcPct val="130000"/>
              </a:lnSpc>
              <a:spcBef>
                <a:spcPts val="0"/>
              </a:spcBef>
              <a:spcAft>
                <a:spcPts val="0"/>
              </a:spcAft>
              <a:buSzPts val="2800"/>
              <a:buChar char="●"/>
            </a:pPr>
            <a:r>
              <a:rPr lang="en-US" sz="2800"/>
              <a:t>Off-the-cuff and emotional nature of tweets</a:t>
            </a:r>
            <a:endParaRPr sz="2800"/>
          </a:p>
          <a:p>
            <a:pPr indent="-406400" lvl="0" marL="457200" marR="0" rtl="0" algn="l">
              <a:lnSpc>
                <a:spcPct val="130000"/>
              </a:lnSpc>
              <a:spcBef>
                <a:spcPts val="0"/>
              </a:spcBef>
              <a:spcAft>
                <a:spcPts val="0"/>
              </a:spcAft>
              <a:buSzPts val="2800"/>
              <a:buChar char="●"/>
            </a:pPr>
            <a:r>
              <a:rPr lang="en-US" sz="2800"/>
              <a:t>Advances in sentiment/happiness detection in natural language.</a:t>
            </a:r>
            <a:endParaRPr sz="2800"/>
          </a:p>
          <a:p>
            <a:pPr indent="-406400" lvl="0" marL="457200" marR="0" rtl="0" algn="l">
              <a:lnSpc>
                <a:spcPct val="130000"/>
              </a:lnSpc>
              <a:spcBef>
                <a:spcPts val="0"/>
              </a:spcBef>
              <a:spcAft>
                <a:spcPts val="0"/>
              </a:spcAft>
              <a:buSzPts val="2800"/>
              <a:buChar char="●"/>
            </a:pPr>
            <a:r>
              <a:rPr lang="en-US" sz="2800"/>
              <a:t>General advances in computational power and availability of data.</a:t>
            </a:r>
            <a:endParaRPr sz="2800"/>
          </a:p>
        </p:txBody>
      </p:sp>
      <p:grpSp>
        <p:nvGrpSpPr>
          <p:cNvPr id="191" name="Google Shape;191;p16"/>
          <p:cNvGrpSpPr/>
          <p:nvPr/>
        </p:nvGrpSpPr>
        <p:grpSpPr>
          <a:xfrm>
            <a:off x="14353073" y="6880240"/>
            <a:ext cx="6999655" cy="8614961"/>
            <a:chOff x="0" y="0"/>
            <a:chExt cx="9332874" cy="11486614"/>
          </a:xfrm>
        </p:grpSpPr>
        <p:grpSp>
          <p:nvGrpSpPr>
            <p:cNvPr id="192" name="Google Shape;192;p16"/>
            <p:cNvGrpSpPr/>
            <p:nvPr/>
          </p:nvGrpSpPr>
          <p:grpSpPr>
            <a:xfrm>
              <a:off x="0" y="0"/>
              <a:ext cx="9332874" cy="11486614"/>
              <a:chOff x="0" y="0"/>
              <a:chExt cx="660400" cy="812800"/>
            </a:xfrm>
          </p:grpSpPr>
          <p:sp>
            <p:nvSpPr>
              <p:cNvPr id="193" name="Google Shape;193;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p16"/>
            <p:cNvGrpSpPr/>
            <p:nvPr/>
          </p:nvGrpSpPr>
          <p:grpSpPr>
            <a:xfrm>
              <a:off x="545238" y="671062"/>
              <a:ext cx="8242398" cy="10144490"/>
              <a:chOff x="0" y="0"/>
              <a:chExt cx="660400" cy="812800"/>
            </a:xfrm>
          </p:grpSpPr>
          <p:sp>
            <p:nvSpPr>
              <p:cNvPr id="196" name="Google Shape;196;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8" name="Google Shape;198;p16"/>
            <p:cNvGrpSpPr/>
            <p:nvPr/>
          </p:nvGrpSpPr>
          <p:grpSpPr>
            <a:xfrm>
              <a:off x="1083502" y="1333541"/>
              <a:ext cx="7165870" cy="8819533"/>
              <a:chOff x="0" y="0"/>
              <a:chExt cx="660400" cy="812800"/>
            </a:xfrm>
          </p:grpSpPr>
          <p:sp>
            <p:nvSpPr>
              <p:cNvPr id="199" name="Google Shape;199;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01" name="Google Shape;201;p16"/>
          <p:cNvGrpSpPr/>
          <p:nvPr/>
        </p:nvGrpSpPr>
        <p:grpSpPr>
          <a:xfrm>
            <a:off x="-3548742" y="8354719"/>
            <a:ext cx="6039488" cy="7433216"/>
            <a:chOff x="0" y="0"/>
            <a:chExt cx="8052650" cy="9910954"/>
          </a:xfrm>
        </p:grpSpPr>
        <p:grpSp>
          <p:nvGrpSpPr>
            <p:cNvPr id="202" name="Google Shape;202;p16"/>
            <p:cNvGrpSpPr/>
            <p:nvPr/>
          </p:nvGrpSpPr>
          <p:grpSpPr>
            <a:xfrm>
              <a:off x="0" y="0"/>
              <a:ext cx="8052650" cy="9910954"/>
              <a:chOff x="0" y="0"/>
              <a:chExt cx="660400" cy="812800"/>
            </a:xfrm>
          </p:grpSpPr>
          <p:sp>
            <p:nvSpPr>
              <p:cNvPr id="203" name="Google Shape;203;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p16"/>
            <p:cNvGrpSpPr/>
            <p:nvPr/>
          </p:nvGrpSpPr>
          <p:grpSpPr>
            <a:xfrm>
              <a:off x="470446" y="579010"/>
              <a:ext cx="7111758" cy="8752934"/>
              <a:chOff x="0" y="0"/>
              <a:chExt cx="660400" cy="812800"/>
            </a:xfrm>
          </p:grpSpPr>
          <p:sp>
            <p:nvSpPr>
              <p:cNvPr id="206" name="Google Shape;206;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8" name="Google Shape;208;p16"/>
            <p:cNvGrpSpPr/>
            <p:nvPr/>
          </p:nvGrpSpPr>
          <p:grpSpPr>
            <a:xfrm>
              <a:off x="934874" y="1150614"/>
              <a:ext cx="6182902" cy="7609726"/>
              <a:chOff x="0" y="0"/>
              <a:chExt cx="660400" cy="812800"/>
            </a:xfrm>
          </p:grpSpPr>
          <p:sp>
            <p:nvSpPr>
              <p:cNvPr id="209" name="Google Shape;209;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11" name="Google Shape;211;p16"/>
          <p:cNvGrpSpPr/>
          <p:nvPr/>
        </p:nvGrpSpPr>
        <p:grpSpPr>
          <a:xfrm rot="10800000">
            <a:off x="7191530" y="-2403040"/>
            <a:ext cx="3904939" cy="4806079"/>
            <a:chOff x="0" y="0"/>
            <a:chExt cx="5206586" cy="6408106"/>
          </a:xfrm>
        </p:grpSpPr>
        <p:grpSp>
          <p:nvGrpSpPr>
            <p:cNvPr id="212" name="Google Shape;212;p16"/>
            <p:cNvGrpSpPr/>
            <p:nvPr/>
          </p:nvGrpSpPr>
          <p:grpSpPr>
            <a:xfrm>
              <a:off x="0" y="0"/>
              <a:ext cx="5206586" cy="6408106"/>
              <a:chOff x="0" y="0"/>
              <a:chExt cx="660400" cy="812800"/>
            </a:xfrm>
          </p:grpSpPr>
          <p:sp>
            <p:nvSpPr>
              <p:cNvPr id="213" name="Google Shape;213;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5" name="Google Shape;215;p16"/>
            <p:cNvGrpSpPr/>
            <p:nvPr/>
          </p:nvGrpSpPr>
          <p:grpSpPr>
            <a:xfrm>
              <a:off x="304175" y="374370"/>
              <a:ext cx="4598236" cy="5659367"/>
              <a:chOff x="0" y="0"/>
              <a:chExt cx="660400" cy="812800"/>
            </a:xfrm>
          </p:grpSpPr>
          <p:sp>
            <p:nvSpPr>
              <p:cNvPr id="216" name="Google Shape;216;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8" name="Google Shape;218;p16"/>
            <p:cNvGrpSpPr/>
            <p:nvPr/>
          </p:nvGrpSpPr>
          <p:grpSpPr>
            <a:xfrm>
              <a:off x="604460" y="743950"/>
              <a:ext cx="3997667" cy="4920205"/>
              <a:chOff x="0" y="0"/>
              <a:chExt cx="660400" cy="812800"/>
            </a:xfrm>
          </p:grpSpPr>
          <p:sp>
            <p:nvSpPr>
              <p:cNvPr id="219" name="Google Shape;219;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21" name="Google Shape;221;p16"/>
          <p:cNvGrpSpPr/>
          <p:nvPr/>
        </p:nvGrpSpPr>
        <p:grpSpPr>
          <a:xfrm>
            <a:off x="1029612" y="2663965"/>
            <a:ext cx="406823" cy="408647"/>
            <a:chOff x="1813" y="0"/>
            <a:chExt cx="809173" cy="812800"/>
          </a:xfrm>
        </p:grpSpPr>
        <p:sp>
          <p:nvSpPr>
            <p:cNvPr id="222" name="Google Shape;222;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4" name="Google Shape;224;p16"/>
          <p:cNvGrpSpPr/>
          <p:nvPr/>
        </p:nvGrpSpPr>
        <p:grpSpPr>
          <a:xfrm>
            <a:off x="1593286" y="2663965"/>
            <a:ext cx="406823" cy="408647"/>
            <a:chOff x="1813" y="0"/>
            <a:chExt cx="809173" cy="812800"/>
          </a:xfrm>
        </p:grpSpPr>
        <p:sp>
          <p:nvSpPr>
            <p:cNvPr id="225" name="Google Shape;225;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7" name="Google Shape;227;p16"/>
          <p:cNvGrpSpPr/>
          <p:nvPr/>
        </p:nvGrpSpPr>
        <p:grpSpPr>
          <a:xfrm>
            <a:off x="2154334" y="2663965"/>
            <a:ext cx="406823" cy="408647"/>
            <a:chOff x="1813" y="0"/>
            <a:chExt cx="809173" cy="812800"/>
          </a:xfrm>
        </p:grpSpPr>
        <p:sp>
          <p:nvSpPr>
            <p:cNvPr id="228" name="Google Shape;228;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30" name="Google Shape;230;p16"/>
          <p:cNvPicPr preferRelativeResize="0"/>
          <p:nvPr/>
        </p:nvPicPr>
        <p:blipFill>
          <a:blip r:embed="rId3">
            <a:alphaModFix/>
          </a:blip>
          <a:stretch>
            <a:fillRect/>
          </a:stretch>
        </p:blipFill>
        <p:spPr>
          <a:xfrm>
            <a:off x="8752201" y="717825"/>
            <a:ext cx="9535800" cy="8851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par>
                                <p:cTn fill="hold" nodeType="withEffect" presetClass="entr" presetID="2" presetSubtype="2">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34" name="Shape 234"/>
        <p:cNvGrpSpPr/>
        <p:nvPr/>
      </p:nvGrpSpPr>
      <p:grpSpPr>
        <a:xfrm>
          <a:off x="0" y="0"/>
          <a:ext cx="0" cy="0"/>
          <a:chOff x="0" y="0"/>
          <a:chExt cx="0" cy="0"/>
        </a:xfrm>
      </p:grpSpPr>
      <p:pic>
        <p:nvPicPr>
          <p:cNvPr id="235" name="Google Shape;235;p17"/>
          <p:cNvPicPr preferRelativeResize="0"/>
          <p:nvPr/>
        </p:nvPicPr>
        <p:blipFill rotWithShape="1">
          <a:blip r:embed="rId3">
            <a:alphaModFix amt="50000"/>
          </a:blip>
          <a:srcRect b="0" l="27575" r="20862" t="0"/>
          <a:stretch/>
        </p:blipFill>
        <p:spPr>
          <a:xfrm>
            <a:off x="0" y="0"/>
            <a:ext cx="8617850" cy="10286999"/>
          </a:xfrm>
          <a:prstGeom prst="rect">
            <a:avLst/>
          </a:prstGeom>
          <a:noFill/>
          <a:ln>
            <a:noFill/>
          </a:ln>
        </p:spPr>
      </p:pic>
      <p:sp>
        <p:nvSpPr>
          <p:cNvPr id="236" name="Google Shape;236;p17"/>
          <p:cNvSpPr txBox="1"/>
          <p:nvPr/>
        </p:nvSpPr>
        <p:spPr>
          <a:xfrm>
            <a:off x="473990" y="8237888"/>
            <a:ext cx="80034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Key Questions</a:t>
            </a:r>
            <a:endParaRPr/>
          </a:p>
        </p:txBody>
      </p:sp>
      <p:grpSp>
        <p:nvGrpSpPr>
          <p:cNvPr id="237" name="Google Shape;237;p17"/>
          <p:cNvGrpSpPr/>
          <p:nvPr/>
        </p:nvGrpSpPr>
        <p:grpSpPr>
          <a:xfrm rot="10800000">
            <a:off x="-1918964" y="-3067444"/>
            <a:ext cx="5563581" cy="6847485"/>
            <a:chOff x="0" y="0"/>
            <a:chExt cx="660400" cy="812800"/>
          </a:xfrm>
        </p:grpSpPr>
        <p:sp>
          <p:nvSpPr>
            <p:cNvPr id="238" name="Google Shape;238;p1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0B1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0" name="Google Shape;240;p17"/>
          <p:cNvGrpSpPr/>
          <p:nvPr/>
        </p:nvGrpSpPr>
        <p:grpSpPr>
          <a:xfrm rot="10800000">
            <a:off x="-1593932" y="-2667405"/>
            <a:ext cx="4913519" cy="6047407"/>
            <a:chOff x="0" y="0"/>
            <a:chExt cx="660400" cy="812800"/>
          </a:xfrm>
        </p:grpSpPr>
        <p:sp>
          <p:nvSpPr>
            <p:cNvPr id="241" name="Google Shape;241;p1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0B1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3" name="Google Shape;243;p17"/>
          <p:cNvGrpSpPr/>
          <p:nvPr/>
        </p:nvGrpSpPr>
        <p:grpSpPr>
          <a:xfrm rot="10800000">
            <a:off x="-1273059" y="-2272484"/>
            <a:ext cx="4271771" cy="5257564"/>
            <a:chOff x="0" y="0"/>
            <a:chExt cx="660400" cy="812800"/>
          </a:xfrm>
        </p:grpSpPr>
        <p:sp>
          <p:nvSpPr>
            <p:cNvPr id="244" name="Google Shape;244;p1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0B1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46" name="Google Shape;246;p17"/>
          <p:cNvPicPr preferRelativeResize="0"/>
          <p:nvPr/>
        </p:nvPicPr>
        <p:blipFill rotWithShape="1">
          <a:blip r:embed="rId4">
            <a:alphaModFix/>
          </a:blip>
          <a:srcRect b="0" l="0" r="0" t="0"/>
          <a:stretch/>
        </p:blipFill>
        <p:spPr>
          <a:xfrm>
            <a:off x="17112742" y="4608102"/>
            <a:ext cx="832003" cy="832003"/>
          </a:xfrm>
          <a:prstGeom prst="rect">
            <a:avLst/>
          </a:prstGeom>
          <a:noFill/>
          <a:ln>
            <a:noFill/>
          </a:ln>
          <a:effectLst>
            <a:outerShdw blurRad="57150" rotWithShape="0" algn="bl" dir="5400000" dist="19050">
              <a:srgbClr val="000000">
                <a:alpha val="50000"/>
              </a:srgbClr>
            </a:outerShdw>
          </a:effectLst>
        </p:spPr>
      </p:pic>
      <p:pic>
        <p:nvPicPr>
          <p:cNvPr id="247" name="Google Shape;247;p17"/>
          <p:cNvPicPr preferRelativeResize="0"/>
          <p:nvPr/>
        </p:nvPicPr>
        <p:blipFill rotWithShape="1">
          <a:blip r:embed="rId4">
            <a:alphaModFix/>
          </a:blip>
          <a:srcRect b="0" l="0" r="0" t="0"/>
          <a:stretch/>
        </p:blipFill>
        <p:spPr>
          <a:xfrm>
            <a:off x="9131842" y="1499852"/>
            <a:ext cx="832003" cy="832003"/>
          </a:xfrm>
          <a:prstGeom prst="rect">
            <a:avLst/>
          </a:prstGeom>
          <a:noFill/>
          <a:ln>
            <a:noFill/>
          </a:ln>
          <a:effectLst>
            <a:outerShdw blurRad="57150" rotWithShape="0" algn="bl" dir="5400000" dist="19050">
              <a:srgbClr val="000000">
                <a:alpha val="50000"/>
              </a:srgbClr>
            </a:outerShdw>
          </a:effectLst>
        </p:spPr>
      </p:pic>
      <p:pic>
        <p:nvPicPr>
          <p:cNvPr id="248" name="Google Shape;248;p17"/>
          <p:cNvPicPr preferRelativeResize="0"/>
          <p:nvPr/>
        </p:nvPicPr>
        <p:blipFill rotWithShape="1">
          <a:blip r:embed="rId4">
            <a:alphaModFix/>
          </a:blip>
          <a:srcRect b="0" l="0" r="0" t="0"/>
          <a:stretch/>
        </p:blipFill>
        <p:spPr>
          <a:xfrm>
            <a:off x="9140517" y="7716352"/>
            <a:ext cx="832003" cy="832003"/>
          </a:xfrm>
          <a:prstGeom prst="rect">
            <a:avLst/>
          </a:prstGeom>
          <a:noFill/>
          <a:ln>
            <a:noFill/>
          </a:ln>
          <a:effectLst>
            <a:outerShdw blurRad="57150" rotWithShape="0" algn="bl" dir="5400000" dist="19050">
              <a:srgbClr val="000000">
                <a:alpha val="50000"/>
              </a:srgbClr>
            </a:outerShdw>
          </a:effectLst>
        </p:spPr>
      </p:pic>
      <p:sp>
        <p:nvSpPr>
          <p:cNvPr id="249" name="Google Shape;249;p17"/>
          <p:cNvSpPr/>
          <p:nvPr/>
        </p:nvSpPr>
        <p:spPr>
          <a:xfrm>
            <a:off x="10477825" y="7074400"/>
            <a:ext cx="7602600" cy="2115900"/>
          </a:xfrm>
          <a:prstGeom prst="snip2DiagRect">
            <a:avLst>
              <a:gd fmla="val 0" name="adj1"/>
              <a:gd fmla="val 16667" name="adj2"/>
            </a:avLst>
          </a:prstGeom>
          <a:solidFill>
            <a:srgbClr val="6D9EEB"/>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b="1" lang="en-US" sz="2700">
                <a:solidFill>
                  <a:schemeClr val="lt1"/>
                </a:solidFill>
                <a:latin typeface="Playfair Display"/>
                <a:ea typeface="Playfair Display"/>
                <a:cs typeface="Playfair Display"/>
                <a:sym typeface="Playfair Display"/>
              </a:rPr>
              <a:t>How do the effects of positive and negative events on Twitter user happiness differ?</a:t>
            </a:r>
            <a:endParaRPr b="1" sz="2700">
              <a:solidFill>
                <a:schemeClr val="lt1"/>
              </a:solidFill>
              <a:latin typeface="Playfair Display"/>
              <a:ea typeface="Playfair Display"/>
              <a:cs typeface="Playfair Display"/>
              <a:sym typeface="Playfair Display"/>
            </a:endParaRPr>
          </a:p>
        </p:txBody>
      </p:sp>
      <p:sp>
        <p:nvSpPr>
          <p:cNvPr id="250" name="Google Shape;250;p17"/>
          <p:cNvSpPr/>
          <p:nvPr/>
        </p:nvSpPr>
        <p:spPr>
          <a:xfrm>
            <a:off x="9140525" y="3966150"/>
            <a:ext cx="7602600" cy="2115900"/>
          </a:xfrm>
          <a:prstGeom prst="snip2DiagRect">
            <a:avLst>
              <a:gd fmla="val 0" name="adj1"/>
              <a:gd fmla="val 16667" name="adj2"/>
            </a:avLst>
          </a:prstGeom>
          <a:solidFill>
            <a:srgbClr val="FF99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US" sz="2700">
                <a:solidFill>
                  <a:schemeClr val="lt1"/>
                </a:solidFill>
                <a:latin typeface="Playfair Display"/>
                <a:ea typeface="Playfair Display"/>
                <a:cs typeface="Playfair Display"/>
                <a:sym typeface="Playfair Display"/>
              </a:rPr>
              <a:t>Are there significant differences between the effects of man-made and natural disasters on Twitter user happiness?</a:t>
            </a:r>
            <a:endParaRPr b="1" sz="2700">
              <a:solidFill>
                <a:schemeClr val="lt1"/>
              </a:solidFill>
              <a:latin typeface="Playfair Display"/>
              <a:ea typeface="Playfair Display"/>
              <a:cs typeface="Playfair Display"/>
              <a:sym typeface="Playfair Display"/>
            </a:endParaRPr>
          </a:p>
        </p:txBody>
      </p:sp>
      <p:sp>
        <p:nvSpPr>
          <p:cNvPr id="251" name="Google Shape;251;p17"/>
          <p:cNvSpPr/>
          <p:nvPr/>
        </p:nvSpPr>
        <p:spPr>
          <a:xfrm>
            <a:off x="10477825" y="857900"/>
            <a:ext cx="7602600" cy="2115900"/>
          </a:xfrm>
          <a:prstGeom prst="snip2DiagRect">
            <a:avLst>
              <a:gd fmla="val 0" name="adj1"/>
              <a:gd fmla="val 16667" name="adj2"/>
            </a:avLst>
          </a:prstGeom>
          <a:solidFill>
            <a:srgbClr val="76A5A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US" sz="2700">
                <a:solidFill>
                  <a:schemeClr val="lt1"/>
                </a:solidFill>
                <a:latin typeface="Playfair Display"/>
                <a:ea typeface="Playfair Display"/>
                <a:cs typeface="Playfair Display"/>
                <a:sym typeface="Playfair Display"/>
              </a:rPr>
              <a:t>How does user happiness on Twitter change in response to positive/negative events?</a:t>
            </a:r>
            <a:endParaRPr b="1" sz="2700">
              <a:solidFill>
                <a:schemeClr val="lt1"/>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55" name="Shape 255"/>
        <p:cNvGrpSpPr/>
        <p:nvPr/>
      </p:nvGrpSpPr>
      <p:grpSpPr>
        <a:xfrm>
          <a:off x="0" y="0"/>
          <a:ext cx="0" cy="0"/>
          <a:chOff x="0" y="0"/>
          <a:chExt cx="0" cy="0"/>
        </a:xfrm>
      </p:grpSpPr>
      <p:grpSp>
        <p:nvGrpSpPr>
          <p:cNvPr id="256" name="Google Shape;256;p18"/>
          <p:cNvGrpSpPr/>
          <p:nvPr/>
        </p:nvGrpSpPr>
        <p:grpSpPr>
          <a:xfrm>
            <a:off x="1028700" y="884039"/>
            <a:ext cx="16230600" cy="8374261"/>
            <a:chOff x="0" y="-38100"/>
            <a:chExt cx="4274726" cy="2205567"/>
          </a:xfrm>
        </p:grpSpPr>
        <p:sp>
          <p:nvSpPr>
            <p:cNvPr id="257" name="Google Shape;257;p18"/>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9" name="Google Shape;259;p18"/>
          <p:cNvSpPr txBox="1"/>
          <p:nvPr/>
        </p:nvSpPr>
        <p:spPr>
          <a:xfrm>
            <a:off x="1340293" y="762000"/>
            <a:ext cx="2811483" cy="22674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02.</a:t>
            </a:r>
            <a:endParaRPr/>
          </a:p>
        </p:txBody>
      </p:sp>
      <p:sp>
        <p:nvSpPr>
          <p:cNvPr id="260" name="Google Shape;260;p18"/>
          <p:cNvSpPr txBox="1"/>
          <p:nvPr/>
        </p:nvSpPr>
        <p:spPr>
          <a:xfrm>
            <a:off x="5953950" y="7337625"/>
            <a:ext cx="108045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Related Research</a:t>
            </a:r>
            <a:endParaRPr/>
          </a:p>
        </p:txBody>
      </p:sp>
      <p:grpSp>
        <p:nvGrpSpPr>
          <p:cNvPr id="261" name="Google Shape;261;p18"/>
          <p:cNvGrpSpPr/>
          <p:nvPr/>
        </p:nvGrpSpPr>
        <p:grpSpPr>
          <a:xfrm>
            <a:off x="-3233490" y="5979520"/>
            <a:ext cx="6999655" cy="8614961"/>
            <a:chOff x="0" y="0"/>
            <a:chExt cx="9332874" cy="11486614"/>
          </a:xfrm>
        </p:grpSpPr>
        <p:grpSp>
          <p:nvGrpSpPr>
            <p:cNvPr id="262" name="Google Shape;262;p18"/>
            <p:cNvGrpSpPr/>
            <p:nvPr/>
          </p:nvGrpSpPr>
          <p:grpSpPr>
            <a:xfrm>
              <a:off x="0" y="0"/>
              <a:ext cx="9332874" cy="11486614"/>
              <a:chOff x="0" y="0"/>
              <a:chExt cx="660400" cy="812800"/>
            </a:xfrm>
          </p:grpSpPr>
          <p:sp>
            <p:nvSpPr>
              <p:cNvPr id="263" name="Google Shape;263;p1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5" name="Google Shape;265;p18"/>
            <p:cNvGrpSpPr/>
            <p:nvPr/>
          </p:nvGrpSpPr>
          <p:grpSpPr>
            <a:xfrm>
              <a:off x="545238" y="671062"/>
              <a:ext cx="8242398" cy="10144490"/>
              <a:chOff x="0" y="0"/>
              <a:chExt cx="660400" cy="812800"/>
            </a:xfrm>
          </p:grpSpPr>
          <p:sp>
            <p:nvSpPr>
              <p:cNvPr id="266" name="Google Shape;266;p1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8" name="Google Shape;268;p18"/>
            <p:cNvGrpSpPr/>
            <p:nvPr/>
          </p:nvGrpSpPr>
          <p:grpSpPr>
            <a:xfrm>
              <a:off x="1083502" y="1333541"/>
              <a:ext cx="7165870" cy="8819533"/>
              <a:chOff x="0" y="0"/>
              <a:chExt cx="660400" cy="812800"/>
            </a:xfrm>
          </p:grpSpPr>
          <p:sp>
            <p:nvSpPr>
              <p:cNvPr id="269" name="Google Shape;269;p1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71" name="Google Shape;271;p18"/>
          <p:cNvGrpSpPr/>
          <p:nvPr/>
        </p:nvGrpSpPr>
        <p:grpSpPr>
          <a:xfrm rot="10800000">
            <a:off x="13557529" y="-3278780"/>
            <a:ext cx="6999655" cy="8614961"/>
            <a:chOff x="0" y="0"/>
            <a:chExt cx="9332874" cy="11486614"/>
          </a:xfrm>
        </p:grpSpPr>
        <p:grpSp>
          <p:nvGrpSpPr>
            <p:cNvPr id="272" name="Google Shape;272;p18"/>
            <p:cNvGrpSpPr/>
            <p:nvPr/>
          </p:nvGrpSpPr>
          <p:grpSpPr>
            <a:xfrm>
              <a:off x="0" y="0"/>
              <a:ext cx="9332874" cy="11486614"/>
              <a:chOff x="0" y="0"/>
              <a:chExt cx="660400" cy="812800"/>
            </a:xfrm>
          </p:grpSpPr>
          <p:sp>
            <p:nvSpPr>
              <p:cNvPr id="273" name="Google Shape;273;p1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18"/>
            <p:cNvGrpSpPr/>
            <p:nvPr/>
          </p:nvGrpSpPr>
          <p:grpSpPr>
            <a:xfrm>
              <a:off x="545238" y="671062"/>
              <a:ext cx="8242398" cy="10144490"/>
              <a:chOff x="0" y="0"/>
              <a:chExt cx="660400" cy="812800"/>
            </a:xfrm>
          </p:grpSpPr>
          <p:sp>
            <p:nvSpPr>
              <p:cNvPr id="276" name="Google Shape;276;p1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8" name="Google Shape;278;p18"/>
            <p:cNvGrpSpPr/>
            <p:nvPr/>
          </p:nvGrpSpPr>
          <p:grpSpPr>
            <a:xfrm>
              <a:off x="1083502" y="1333541"/>
              <a:ext cx="7165870" cy="8819533"/>
              <a:chOff x="0" y="0"/>
              <a:chExt cx="660400" cy="812800"/>
            </a:xfrm>
          </p:grpSpPr>
          <p:sp>
            <p:nvSpPr>
              <p:cNvPr id="279" name="Google Shape;279;p1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281" name="Google Shape;281;p18"/>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282" name="Google Shape;282;p18"/>
          <p:cNvGrpSpPr/>
          <p:nvPr/>
        </p:nvGrpSpPr>
        <p:grpSpPr>
          <a:xfrm>
            <a:off x="15226010" y="2079760"/>
            <a:ext cx="406823" cy="408647"/>
            <a:chOff x="1813" y="0"/>
            <a:chExt cx="809173" cy="812800"/>
          </a:xfrm>
        </p:grpSpPr>
        <p:sp>
          <p:nvSpPr>
            <p:cNvPr id="283" name="Google Shape;283;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5" name="Google Shape;285;p18"/>
          <p:cNvGrpSpPr/>
          <p:nvPr/>
        </p:nvGrpSpPr>
        <p:grpSpPr>
          <a:xfrm>
            <a:off x="15789684" y="2079760"/>
            <a:ext cx="406823" cy="408647"/>
            <a:chOff x="1813" y="0"/>
            <a:chExt cx="809173" cy="812800"/>
          </a:xfrm>
        </p:grpSpPr>
        <p:sp>
          <p:nvSpPr>
            <p:cNvPr id="286" name="Google Shape;286;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8" name="Google Shape;288;p18"/>
          <p:cNvGrpSpPr/>
          <p:nvPr/>
        </p:nvGrpSpPr>
        <p:grpSpPr>
          <a:xfrm>
            <a:off x="16350731" y="2079760"/>
            <a:ext cx="406823" cy="408647"/>
            <a:chOff x="1813" y="0"/>
            <a:chExt cx="809173" cy="812800"/>
          </a:xfrm>
        </p:grpSpPr>
        <p:sp>
          <p:nvSpPr>
            <p:cNvPr id="289" name="Google Shape;289;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94" name="Shape 294"/>
        <p:cNvGrpSpPr/>
        <p:nvPr/>
      </p:nvGrpSpPr>
      <p:grpSpPr>
        <a:xfrm>
          <a:off x="0" y="0"/>
          <a:ext cx="0" cy="0"/>
          <a:chOff x="0" y="0"/>
          <a:chExt cx="0" cy="0"/>
        </a:xfrm>
      </p:grpSpPr>
      <p:sp>
        <p:nvSpPr>
          <p:cNvPr id="295" name="Google Shape;295;p19"/>
          <p:cNvSpPr txBox="1"/>
          <p:nvPr/>
        </p:nvSpPr>
        <p:spPr>
          <a:xfrm>
            <a:off x="1912327" y="1402268"/>
            <a:ext cx="5825400" cy="3047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Related Research</a:t>
            </a:r>
            <a:endParaRPr/>
          </a:p>
        </p:txBody>
      </p:sp>
      <p:sp>
        <p:nvSpPr>
          <p:cNvPr id="296" name="Google Shape;296;p19"/>
          <p:cNvSpPr txBox="1"/>
          <p:nvPr/>
        </p:nvSpPr>
        <p:spPr>
          <a:xfrm>
            <a:off x="7737725" y="1942500"/>
            <a:ext cx="9809100" cy="3978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2400"/>
              </a:spcBef>
              <a:spcAft>
                <a:spcPts val="0"/>
              </a:spcAft>
              <a:buSzPts val="1100"/>
              <a:buNone/>
            </a:pPr>
            <a:r>
              <a:rPr b="1" lang="en-US" sz="3700">
                <a:solidFill>
                  <a:schemeClr val="dk1"/>
                </a:solidFill>
              </a:rPr>
              <a:t>Temporal Patterns of Happiness and Information in a Global Social Network: Hedonometrics and </a:t>
            </a:r>
            <a:r>
              <a:rPr b="1" lang="en-US" sz="3700">
                <a:solidFill>
                  <a:schemeClr val="dk1"/>
                </a:solidFill>
              </a:rPr>
              <a:t>Twitter (</a:t>
            </a:r>
            <a:r>
              <a:rPr b="1" lang="en-US" sz="3700">
                <a:solidFill>
                  <a:schemeClr val="dk1"/>
                </a:solidFill>
              </a:rPr>
              <a:t>Dodds et al)</a:t>
            </a:r>
            <a:endParaRPr b="1" sz="3700">
              <a:solidFill>
                <a:schemeClr val="dk1"/>
              </a:solidFill>
            </a:endParaRPr>
          </a:p>
          <a:p>
            <a:pPr indent="0" lvl="0" marL="0" marR="0" rtl="0" algn="l">
              <a:lnSpc>
                <a:spcPct val="120026"/>
              </a:lnSpc>
              <a:spcBef>
                <a:spcPts val="600"/>
              </a:spcBef>
              <a:spcAft>
                <a:spcPts val="0"/>
              </a:spcAft>
              <a:buNone/>
            </a:pPr>
            <a:r>
              <a:t/>
            </a:r>
            <a:endParaRPr b="1" sz="3700">
              <a:solidFill>
                <a:schemeClr val="dk1"/>
              </a:solidFill>
            </a:endParaRPr>
          </a:p>
          <a:p>
            <a:pPr indent="0" lvl="0" marL="0" marR="0" rtl="0" algn="l">
              <a:lnSpc>
                <a:spcPct val="120026"/>
              </a:lnSpc>
              <a:spcBef>
                <a:spcPts val="0"/>
              </a:spcBef>
              <a:spcAft>
                <a:spcPts val="0"/>
              </a:spcAft>
              <a:buNone/>
            </a:pPr>
            <a:r>
              <a:t/>
            </a:r>
            <a:endParaRPr b="1" sz="3700">
              <a:solidFill>
                <a:schemeClr val="dk1"/>
              </a:solidFill>
            </a:endParaRPr>
          </a:p>
          <a:p>
            <a:pPr indent="0" lvl="0" marL="0" marR="0" rtl="0" algn="l">
              <a:lnSpc>
                <a:spcPct val="120026"/>
              </a:lnSpc>
              <a:spcBef>
                <a:spcPts val="0"/>
              </a:spcBef>
              <a:spcAft>
                <a:spcPts val="0"/>
              </a:spcAft>
              <a:buClr>
                <a:srgbClr val="000000"/>
              </a:buClr>
              <a:buFont typeface="Arial"/>
              <a:buNone/>
            </a:pPr>
            <a:r>
              <a:t/>
            </a:r>
            <a:endParaRPr b="1" sz="3700">
              <a:solidFill>
                <a:schemeClr val="dk1"/>
              </a:solidFill>
            </a:endParaRPr>
          </a:p>
        </p:txBody>
      </p:sp>
      <p:cxnSp>
        <p:nvCxnSpPr>
          <p:cNvPr id="297" name="Google Shape;297;p19"/>
          <p:cNvCxnSpPr/>
          <p:nvPr/>
        </p:nvCxnSpPr>
        <p:spPr>
          <a:xfrm>
            <a:off x="1912327" y="874461"/>
            <a:ext cx="13312135" cy="0"/>
          </a:xfrm>
          <a:prstGeom prst="straightConnector1">
            <a:avLst/>
          </a:prstGeom>
          <a:noFill/>
          <a:ln cap="flat" cmpd="sng" w="38100">
            <a:solidFill>
              <a:srgbClr val="0B1320"/>
            </a:solidFill>
            <a:prstDash val="solid"/>
            <a:round/>
            <a:headEnd len="sm" w="sm" type="none"/>
            <a:tailEnd len="sm" w="sm" type="none"/>
          </a:ln>
        </p:spPr>
      </p:cxnSp>
      <p:grpSp>
        <p:nvGrpSpPr>
          <p:cNvPr id="298" name="Google Shape;298;p19"/>
          <p:cNvGrpSpPr/>
          <p:nvPr/>
        </p:nvGrpSpPr>
        <p:grpSpPr>
          <a:xfrm>
            <a:off x="16109637" y="670137"/>
            <a:ext cx="406823" cy="408647"/>
            <a:chOff x="1813" y="0"/>
            <a:chExt cx="809173" cy="812800"/>
          </a:xfrm>
        </p:grpSpPr>
        <p:sp>
          <p:nvSpPr>
            <p:cNvPr id="299" name="Google Shape;299;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1" name="Google Shape;301;p19"/>
          <p:cNvGrpSpPr/>
          <p:nvPr/>
        </p:nvGrpSpPr>
        <p:grpSpPr>
          <a:xfrm>
            <a:off x="16673311" y="670137"/>
            <a:ext cx="406823" cy="408647"/>
            <a:chOff x="1813" y="0"/>
            <a:chExt cx="809173" cy="812800"/>
          </a:xfrm>
        </p:grpSpPr>
        <p:sp>
          <p:nvSpPr>
            <p:cNvPr id="302" name="Google Shape;302;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4" name="Google Shape;304;p19"/>
          <p:cNvGrpSpPr/>
          <p:nvPr/>
        </p:nvGrpSpPr>
        <p:grpSpPr>
          <a:xfrm>
            <a:off x="17234359" y="670137"/>
            <a:ext cx="406823" cy="408647"/>
            <a:chOff x="1813" y="0"/>
            <a:chExt cx="809173" cy="812800"/>
          </a:xfrm>
        </p:grpSpPr>
        <p:sp>
          <p:nvSpPr>
            <p:cNvPr id="305" name="Google Shape;305;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7" name="Google Shape;307;p19"/>
          <p:cNvGrpSpPr/>
          <p:nvPr/>
        </p:nvGrpSpPr>
        <p:grpSpPr>
          <a:xfrm>
            <a:off x="-3499828" y="5979520"/>
            <a:ext cx="6999655" cy="8614961"/>
            <a:chOff x="0" y="0"/>
            <a:chExt cx="9332874" cy="11486614"/>
          </a:xfrm>
        </p:grpSpPr>
        <p:grpSp>
          <p:nvGrpSpPr>
            <p:cNvPr id="308" name="Google Shape;308;p19"/>
            <p:cNvGrpSpPr/>
            <p:nvPr/>
          </p:nvGrpSpPr>
          <p:grpSpPr>
            <a:xfrm>
              <a:off x="0" y="0"/>
              <a:ext cx="9332874" cy="11486614"/>
              <a:chOff x="0" y="0"/>
              <a:chExt cx="660400" cy="812800"/>
            </a:xfrm>
          </p:grpSpPr>
          <p:sp>
            <p:nvSpPr>
              <p:cNvPr id="309" name="Google Shape;309;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1" name="Google Shape;311;p19"/>
            <p:cNvGrpSpPr/>
            <p:nvPr/>
          </p:nvGrpSpPr>
          <p:grpSpPr>
            <a:xfrm>
              <a:off x="545238" y="671062"/>
              <a:ext cx="8242398" cy="10144490"/>
              <a:chOff x="0" y="0"/>
              <a:chExt cx="660400" cy="812800"/>
            </a:xfrm>
          </p:grpSpPr>
          <p:sp>
            <p:nvSpPr>
              <p:cNvPr id="312" name="Google Shape;312;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4" name="Google Shape;314;p19"/>
            <p:cNvGrpSpPr/>
            <p:nvPr/>
          </p:nvGrpSpPr>
          <p:grpSpPr>
            <a:xfrm>
              <a:off x="1083502" y="1333541"/>
              <a:ext cx="7165870" cy="8819533"/>
              <a:chOff x="0" y="0"/>
              <a:chExt cx="660400" cy="812800"/>
            </a:xfrm>
          </p:grpSpPr>
          <p:sp>
            <p:nvSpPr>
              <p:cNvPr id="315" name="Google Shape;315;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317" name="Google Shape;317;p19"/>
          <p:cNvPicPr preferRelativeResize="0"/>
          <p:nvPr/>
        </p:nvPicPr>
        <p:blipFill>
          <a:blip r:embed="rId3">
            <a:alphaModFix/>
          </a:blip>
          <a:stretch>
            <a:fillRect/>
          </a:stretch>
        </p:blipFill>
        <p:spPr>
          <a:xfrm>
            <a:off x="1912326" y="4977800"/>
            <a:ext cx="15167849" cy="49684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321" name="Shape 321"/>
        <p:cNvGrpSpPr/>
        <p:nvPr/>
      </p:nvGrpSpPr>
      <p:grpSpPr>
        <a:xfrm>
          <a:off x="0" y="0"/>
          <a:ext cx="0" cy="0"/>
          <a:chOff x="0" y="0"/>
          <a:chExt cx="0" cy="0"/>
        </a:xfrm>
      </p:grpSpPr>
      <p:grpSp>
        <p:nvGrpSpPr>
          <p:cNvPr id="322" name="Google Shape;322;p20"/>
          <p:cNvGrpSpPr/>
          <p:nvPr/>
        </p:nvGrpSpPr>
        <p:grpSpPr>
          <a:xfrm>
            <a:off x="-2427678" y="5878920"/>
            <a:ext cx="6999679" cy="8616579"/>
            <a:chOff x="0" y="0"/>
            <a:chExt cx="9332905" cy="11488772"/>
          </a:xfrm>
        </p:grpSpPr>
        <p:grpSp>
          <p:nvGrpSpPr>
            <p:cNvPr id="323" name="Google Shape;323;p20"/>
            <p:cNvGrpSpPr/>
            <p:nvPr/>
          </p:nvGrpSpPr>
          <p:grpSpPr>
            <a:xfrm>
              <a:off x="0" y="0"/>
              <a:ext cx="9332905" cy="11488772"/>
              <a:chOff x="0" y="0"/>
              <a:chExt cx="660400" cy="812950"/>
            </a:xfrm>
          </p:grpSpPr>
          <p:sp>
            <p:nvSpPr>
              <p:cNvPr id="324" name="Google Shape;324;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6" name="Google Shape;326;p20"/>
            <p:cNvGrpSpPr/>
            <p:nvPr/>
          </p:nvGrpSpPr>
          <p:grpSpPr>
            <a:xfrm>
              <a:off x="545238" y="671062"/>
              <a:ext cx="8242386" cy="10146348"/>
              <a:chOff x="0" y="0"/>
              <a:chExt cx="660400" cy="812950"/>
            </a:xfrm>
          </p:grpSpPr>
          <p:sp>
            <p:nvSpPr>
              <p:cNvPr id="327" name="Google Shape;327;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9" name="Google Shape;329;p20"/>
            <p:cNvGrpSpPr/>
            <p:nvPr/>
          </p:nvGrpSpPr>
          <p:grpSpPr>
            <a:xfrm>
              <a:off x="1083502" y="1333541"/>
              <a:ext cx="7165868" cy="8821158"/>
              <a:chOff x="0" y="0"/>
              <a:chExt cx="660400" cy="812950"/>
            </a:xfrm>
          </p:grpSpPr>
          <p:sp>
            <p:nvSpPr>
              <p:cNvPr id="330" name="Google Shape;330;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32" name="Google Shape;332;p20"/>
          <p:cNvSpPr txBox="1"/>
          <p:nvPr/>
        </p:nvSpPr>
        <p:spPr>
          <a:xfrm>
            <a:off x="1912327" y="1402268"/>
            <a:ext cx="5825400" cy="3047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Related Research</a:t>
            </a:r>
            <a:endParaRPr/>
          </a:p>
        </p:txBody>
      </p:sp>
      <p:sp>
        <p:nvSpPr>
          <p:cNvPr id="333" name="Google Shape;333;p20"/>
          <p:cNvSpPr txBox="1"/>
          <p:nvPr/>
        </p:nvSpPr>
        <p:spPr>
          <a:xfrm>
            <a:off x="821025" y="4977800"/>
            <a:ext cx="9809100" cy="4941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2400"/>
              </a:spcBef>
              <a:spcAft>
                <a:spcPts val="0"/>
              </a:spcAft>
              <a:buSzPts val="1100"/>
              <a:buNone/>
            </a:pPr>
            <a:r>
              <a:rPr b="1" lang="en-US" sz="3700">
                <a:solidFill>
                  <a:schemeClr val="dk1"/>
                </a:solidFill>
              </a:rPr>
              <a:t>Dynamic spread of happiness in a large social network: longitudinal analysis over 20 years in the Framingham Heart Study</a:t>
            </a:r>
            <a:endParaRPr b="1" sz="3700">
              <a:solidFill>
                <a:schemeClr val="dk1"/>
              </a:solidFill>
            </a:endParaRPr>
          </a:p>
          <a:p>
            <a:pPr indent="0" lvl="0" marL="0" rtl="0" algn="l">
              <a:lnSpc>
                <a:spcPct val="115000"/>
              </a:lnSpc>
              <a:spcBef>
                <a:spcPts val="2400"/>
              </a:spcBef>
              <a:spcAft>
                <a:spcPts val="0"/>
              </a:spcAft>
              <a:buSzPts val="1100"/>
              <a:buNone/>
            </a:pPr>
            <a:r>
              <a:rPr b="1" lang="en-US" sz="3700">
                <a:solidFill>
                  <a:schemeClr val="dk1"/>
                </a:solidFill>
              </a:rPr>
              <a:t>(Fowler and Christakis)</a:t>
            </a:r>
            <a:endParaRPr b="1" sz="3700">
              <a:solidFill>
                <a:schemeClr val="dk1"/>
              </a:solidFill>
            </a:endParaRPr>
          </a:p>
          <a:p>
            <a:pPr indent="0" lvl="0" marL="0" marR="0" rtl="0" algn="l">
              <a:lnSpc>
                <a:spcPct val="120026"/>
              </a:lnSpc>
              <a:spcBef>
                <a:spcPts val="600"/>
              </a:spcBef>
              <a:spcAft>
                <a:spcPts val="0"/>
              </a:spcAft>
              <a:buNone/>
            </a:pPr>
            <a:r>
              <a:t/>
            </a:r>
            <a:endParaRPr b="1" sz="3700">
              <a:solidFill>
                <a:schemeClr val="dk1"/>
              </a:solidFill>
            </a:endParaRPr>
          </a:p>
          <a:p>
            <a:pPr indent="0" lvl="0" marL="0" marR="0" rtl="0" algn="l">
              <a:lnSpc>
                <a:spcPct val="120026"/>
              </a:lnSpc>
              <a:spcBef>
                <a:spcPts val="0"/>
              </a:spcBef>
              <a:spcAft>
                <a:spcPts val="0"/>
              </a:spcAft>
              <a:buNone/>
            </a:pPr>
            <a:r>
              <a:t/>
            </a:r>
            <a:endParaRPr b="1" sz="3700">
              <a:solidFill>
                <a:schemeClr val="dk1"/>
              </a:solidFill>
            </a:endParaRPr>
          </a:p>
          <a:p>
            <a:pPr indent="0" lvl="0" marL="0" marR="0" rtl="0" algn="l">
              <a:lnSpc>
                <a:spcPct val="120026"/>
              </a:lnSpc>
              <a:spcBef>
                <a:spcPts val="0"/>
              </a:spcBef>
              <a:spcAft>
                <a:spcPts val="0"/>
              </a:spcAft>
              <a:buClr>
                <a:srgbClr val="000000"/>
              </a:buClr>
              <a:buFont typeface="Arial"/>
              <a:buNone/>
            </a:pPr>
            <a:r>
              <a:t/>
            </a:r>
            <a:endParaRPr b="1" sz="3700">
              <a:solidFill>
                <a:schemeClr val="dk1"/>
              </a:solidFill>
            </a:endParaRPr>
          </a:p>
        </p:txBody>
      </p:sp>
      <p:cxnSp>
        <p:nvCxnSpPr>
          <p:cNvPr id="334" name="Google Shape;334;p20"/>
          <p:cNvCxnSpPr/>
          <p:nvPr/>
        </p:nvCxnSpPr>
        <p:spPr>
          <a:xfrm>
            <a:off x="1912327" y="874461"/>
            <a:ext cx="13312200" cy="0"/>
          </a:xfrm>
          <a:prstGeom prst="straightConnector1">
            <a:avLst/>
          </a:prstGeom>
          <a:noFill/>
          <a:ln cap="flat" cmpd="sng" w="38100">
            <a:solidFill>
              <a:srgbClr val="0B1320"/>
            </a:solidFill>
            <a:prstDash val="solid"/>
            <a:round/>
            <a:headEnd len="sm" w="sm" type="none"/>
            <a:tailEnd len="sm" w="sm" type="none"/>
          </a:ln>
        </p:spPr>
      </p:cxnSp>
      <p:grpSp>
        <p:nvGrpSpPr>
          <p:cNvPr id="335" name="Google Shape;335;p20"/>
          <p:cNvGrpSpPr/>
          <p:nvPr/>
        </p:nvGrpSpPr>
        <p:grpSpPr>
          <a:xfrm>
            <a:off x="16109637" y="670137"/>
            <a:ext cx="406852" cy="408676"/>
            <a:chOff x="1813" y="0"/>
            <a:chExt cx="809173" cy="812800"/>
          </a:xfrm>
        </p:grpSpPr>
        <p:sp>
          <p:nvSpPr>
            <p:cNvPr id="336" name="Google Shape;336;p2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8" name="Google Shape;338;p20"/>
          <p:cNvGrpSpPr/>
          <p:nvPr/>
        </p:nvGrpSpPr>
        <p:grpSpPr>
          <a:xfrm>
            <a:off x="16673311" y="670137"/>
            <a:ext cx="406852" cy="408676"/>
            <a:chOff x="1813" y="0"/>
            <a:chExt cx="809173" cy="812800"/>
          </a:xfrm>
        </p:grpSpPr>
        <p:sp>
          <p:nvSpPr>
            <p:cNvPr id="339" name="Google Shape;339;p2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1" name="Google Shape;341;p20"/>
          <p:cNvGrpSpPr/>
          <p:nvPr/>
        </p:nvGrpSpPr>
        <p:grpSpPr>
          <a:xfrm>
            <a:off x="17234359" y="670137"/>
            <a:ext cx="406852" cy="408676"/>
            <a:chOff x="1813" y="0"/>
            <a:chExt cx="809173" cy="812800"/>
          </a:xfrm>
        </p:grpSpPr>
        <p:sp>
          <p:nvSpPr>
            <p:cNvPr id="342" name="Google Shape;342;p2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44" name="Google Shape;344;p20"/>
          <p:cNvPicPr preferRelativeResize="0"/>
          <p:nvPr/>
        </p:nvPicPr>
        <p:blipFill>
          <a:blip r:embed="rId3">
            <a:alphaModFix/>
          </a:blip>
          <a:stretch>
            <a:fillRect/>
          </a:stretch>
        </p:blipFill>
        <p:spPr>
          <a:xfrm>
            <a:off x="10344900" y="1224943"/>
            <a:ext cx="6735276" cy="89284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348" name="Shape 348"/>
        <p:cNvGrpSpPr/>
        <p:nvPr/>
      </p:nvGrpSpPr>
      <p:grpSpPr>
        <a:xfrm>
          <a:off x="0" y="0"/>
          <a:ext cx="0" cy="0"/>
          <a:chOff x="0" y="0"/>
          <a:chExt cx="0" cy="0"/>
        </a:xfrm>
      </p:grpSpPr>
      <p:grpSp>
        <p:nvGrpSpPr>
          <p:cNvPr id="349" name="Google Shape;349;p21"/>
          <p:cNvGrpSpPr/>
          <p:nvPr/>
        </p:nvGrpSpPr>
        <p:grpSpPr>
          <a:xfrm>
            <a:off x="1028700" y="884039"/>
            <a:ext cx="16230600" cy="8374261"/>
            <a:chOff x="0" y="-38100"/>
            <a:chExt cx="4274726" cy="2205567"/>
          </a:xfrm>
        </p:grpSpPr>
        <p:sp>
          <p:nvSpPr>
            <p:cNvPr id="350" name="Google Shape;350;p21"/>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2" name="Google Shape;352;p21"/>
          <p:cNvSpPr txBox="1"/>
          <p:nvPr/>
        </p:nvSpPr>
        <p:spPr>
          <a:xfrm>
            <a:off x="1419033" y="762000"/>
            <a:ext cx="2696654" cy="226741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03.</a:t>
            </a:r>
            <a:endParaRPr/>
          </a:p>
        </p:txBody>
      </p:sp>
      <p:sp>
        <p:nvSpPr>
          <p:cNvPr id="353" name="Google Shape;353;p21"/>
          <p:cNvSpPr txBox="1"/>
          <p:nvPr/>
        </p:nvSpPr>
        <p:spPr>
          <a:xfrm>
            <a:off x="6849371" y="7292586"/>
            <a:ext cx="99090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Methods</a:t>
            </a:r>
            <a:endParaRPr/>
          </a:p>
        </p:txBody>
      </p:sp>
      <p:grpSp>
        <p:nvGrpSpPr>
          <p:cNvPr id="354" name="Google Shape;354;p21"/>
          <p:cNvGrpSpPr/>
          <p:nvPr/>
        </p:nvGrpSpPr>
        <p:grpSpPr>
          <a:xfrm>
            <a:off x="-3233490" y="5979520"/>
            <a:ext cx="6999655" cy="8614961"/>
            <a:chOff x="0" y="0"/>
            <a:chExt cx="9332874" cy="11486614"/>
          </a:xfrm>
        </p:grpSpPr>
        <p:grpSp>
          <p:nvGrpSpPr>
            <p:cNvPr id="355" name="Google Shape;355;p21"/>
            <p:cNvGrpSpPr/>
            <p:nvPr/>
          </p:nvGrpSpPr>
          <p:grpSpPr>
            <a:xfrm>
              <a:off x="0" y="0"/>
              <a:ext cx="9332874" cy="11486614"/>
              <a:chOff x="0" y="0"/>
              <a:chExt cx="660400" cy="812800"/>
            </a:xfrm>
          </p:grpSpPr>
          <p:sp>
            <p:nvSpPr>
              <p:cNvPr id="356" name="Google Shape;356;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8" name="Google Shape;358;p21"/>
            <p:cNvGrpSpPr/>
            <p:nvPr/>
          </p:nvGrpSpPr>
          <p:grpSpPr>
            <a:xfrm>
              <a:off x="545238" y="671062"/>
              <a:ext cx="8242398" cy="10144490"/>
              <a:chOff x="0" y="0"/>
              <a:chExt cx="660400" cy="812800"/>
            </a:xfrm>
          </p:grpSpPr>
          <p:sp>
            <p:nvSpPr>
              <p:cNvPr id="359" name="Google Shape;359;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1" name="Google Shape;361;p21"/>
            <p:cNvGrpSpPr/>
            <p:nvPr/>
          </p:nvGrpSpPr>
          <p:grpSpPr>
            <a:xfrm>
              <a:off x="1083502" y="1333541"/>
              <a:ext cx="7165870" cy="8819533"/>
              <a:chOff x="0" y="0"/>
              <a:chExt cx="660400" cy="812800"/>
            </a:xfrm>
          </p:grpSpPr>
          <p:sp>
            <p:nvSpPr>
              <p:cNvPr id="362" name="Google Shape;362;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64" name="Google Shape;364;p21"/>
          <p:cNvGrpSpPr/>
          <p:nvPr/>
        </p:nvGrpSpPr>
        <p:grpSpPr>
          <a:xfrm rot="10800000">
            <a:off x="13557529" y="-3278780"/>
            <a:ext cx="6999655" cy="8614961"/>
            <a:chOff x="0" y="0"/>
            <a:chExt cx="9332874" cy="11486614"/>
          </a:xfrm>
        </p:grpSpPr>
        <p:grpSp>
          <p:nvGrpSpPr>
            <p:cNvPr id="365" name="Google Shape;365;p21"/>
            <p:cNvGrpSpPr/>
            <p:nvPr/>
          </p:nvGrpSpPr>
          <p:grpSpPr>
            <a:xfrm>
              <a:off x="0" y="0"/>
              <a:ext cx="9332874" cy="11486614"/>
              <a:chOff x="0" y="0"/>
              <a:chExt cx="660400" cy="812800"/>
            </a:xfrm>
          </p:grpSpPr>
          <p:sp>
            <p:nvSpPr>
              <p:cNvPr id="366" name="Google Shape;366;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p21"/>
            <p:cNvGrpSpPr/>
            <p:nvPr/>
          </p:nvGrpSpPr>
          <p:grpSpPr>
            <a:xfrm>
              <a:off x="545238" y="671062"/>
              <a:ext cx="8242398" cy="10144490"/>
              <a:chOff x="0" y="0"/>
              <a:chExt cx="660400" cy="812800"/>
            </a:xfrm>
          </p:grpSpPr>
          <p:sp>
            <p:nvSpPr>
              <p:cNvPr id="369" name="Google Shape;369;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1" name="Google Shape;371;p21"/>
            <p:cNvGrpSpPr/>
            <p:nvPr/>
          </p:nvGrpSpPr>
          <p:grpSpPr>
            <a:xfrm>
              <a:off x="1083502" y="1333541"/>
              <a:ext cx="7165870" cy="8819533"/>
              <a:chOff x="0" y="0"/>
              <a:chExt cx="660400" cy="812800"/>
            </a:xfrm>
          </p:grpSpPr>
          <p:sp>
            <p:nvSpPr>
              <p:cNvPr id="372" name="Google Shape;372;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374" name="Google Shape;374;p21"/>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375" name="Google Shape;375;p21"/>
          <p:cNvGrpSpPr/>
          <p:nvPr/>
        </p:nvGrpSpPr>
        <p:grpSpPr>
          <a:xfrm>
            <a:off x="15226010" y="2079760"/>
            <a:ext cx="406823" cy="408647"/>
            <a:chOff x="1813" y="0"/>
            <a:chExt cx="809173" cy="812800"/>
          </a:xfrm>
        </p:grpSpPr>
        <p:sp>
          <p:nvSpPr>
            <p:cNvPr id="376" name="Google Shape;376;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8" name="Google Shape;378;p21"/>
          <p:cNvGrpSpPr/>
          <p:nvPr/>
        </p:nvGrpSpPr>
        <p:grpSpPr>
          <a:xfrm>
            <a:off x="15789684" y="2079760"/>
            <a:ext cx="406823" cy="408647"/>
            <a:chOff x="1813" y="0"/>
            <a:chExt cx="809173" cy="812800"/>
          </a:xfrm>
        </p:grpSpPr>
        <p:sp>
          <p:nvSpPr>
            <p:cNvPr id="379" name="Google Shape;379;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1" name="Google Shape;381;p21"/>
          <p:cNvGrpSpPr/>
          <p:nvPr/>
        </p:nvGrpSpPr>
        <p:grpSpPr>
          <a:xfrm>
            <a:off x="16350731" y="2079760"/>
            <a:ext cx="406823" cy="408647"/>
            <a:chOff x="1813" y="0"/>
            <a:chExt cx="809173" cy="812800"/>
          </a:xfrm>
        </p:grpSpPr>
        <p:sp>
          <p:nvSpPr>
            <p:cNvPr id="382" name="Google Shape;382;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